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97B067-986A-4196-8410-05E59BA13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35DBCC6-39F9-4799-AF87-0A11643C17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4F02E4-820F-49A0-A14B-DAEDDCAE5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E5A0-3790-46CF-BFAC-608C32B06552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A2101A-16A1-4055-BD38-8068EC5A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884622-C9DE-4974-94AA-608C4FF0F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1850-AAAA-45E8-8780-05AF7BA540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595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6F4247-1A85-45CD-AAB2-8DB8C20B2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A636EB5-5B8A-4525-AF42-DA36EB83B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58089F-EBFF-4FCC-95AE-587D4405C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E5A0-3790-46CF-BFAC-608C32B06552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9235A2-C2D6-43A7-AB54-2D51E3A34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D443AB-10EF-4460-83BA-B78A83B36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1850-AAAA-45E8-8780-05AF7BA540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9084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0B6E5C3-AC65-418A-8E7F-2DF3228611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310EA7E-C731-457C-93E6-45854D36C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44A3CF-22D5-423A-8D1F-5E427D9CD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E5A0-3790-46CF-BFAC-608C32B06552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1EC82D-2230-4868-8991-1130D2E1C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9B1518-3370-4AC9-9662-792A45737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1850-AAAA-45E8-8780-05AF7BA540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839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B71699-43BD-4D54-B589-D74C36277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AF5FE3-9EA7-42B5-A735-2589C51F6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DF616B-EA24-498B-9D25-B4B4CD7AB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E5A0-3790-46CF-BFAC-608C32B06552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77E099-5624-4B85-92B5-A74E7C20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C9145E-3E41-4AF2-9A78-D2FDC6174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1850-AAAA-45E8-8780-05AF7BA540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7677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0B73E3-08E3-4C74-B5B2-AC38915AD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F30F69-ED2C-48C5-B298-11185AE3B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FC4F59-DEDB-4789-A0E5-12BDB5508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E5A0-3790-46CF-BFAC-608C32B06552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E4540D-3426-4C21-86A2-A97A0A70A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DEBC62-8479-45A6-BF51-B5D62194C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1850-AAAA-45E8-8780-05AF7BA540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667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6813EA-1C1F-46CF-ACEE-1B5B3915E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5DE355-4AF4-46B4-9831-B623A7137C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B705E0F-50FF-4478-ABB9-D7190F514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1CD3DC-476E-4A9A-8E37-2FE8D1739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E5A0-3790-46CF-BFAC-608C32B06552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9D8E4A-2B88-49F2-8F12-496D841F8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373418-F0C9-4E00-977F-8B8251AAD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1850-AAAA-45E8-8780-05AF7BA540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7850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AAC74A-C9C7-4E46-A79C-B05BA2CA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B7FCB2-3A98-4A59-8487-AFA247798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52BD921-BB6C-48D2-A68C-2925D0535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55B13DB-0E43-4FBE-9851-EC22DC6EB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9C8B971-4643-47FF-B223-0CAFE7DE1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C0CDCF4-F81E-490E-B1B0-0C107DAD3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E5A0-3790-46CF-BFAC-608C32B06552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9EBD05D-48AB-404D-B62B-83BF202A4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33FF000-1DF8-4204-A466-A00FC755B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1850-AAAA-45E8-8780-05AF7BA540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786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AB96F8-7ACA-462C-A612-4157C2D1A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E09246-38E0-479C-AA24-C6AC53595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E5A0-3790-46CF-BFAC-608C32B06552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C896CE8-1E37-4EFA-BC31-131FAB5F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AE3EE1-5D47-4F37-AB2F-00CCE4C9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1850-AAAA-45E8-8780-05AF7BA540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582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7B6C876-750F-4599-88BC-937465464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E5A0-3790-46CF-BFAC-608C32B06552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D927B48-852B-4F02-BAEC-DE53B37C4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63DDF4-1B79-44FD-97CF-0706800ED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1850-AAAA-45E8-8780-05AF7BA540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83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7B747C-CD43-4CFC-8215-03014AE46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650909-90D4-49AF-92EF-CACDF3F99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3B1686-5155-4C64-8431-FA11B6D98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152F27-F3EB-4745-ABA8-80F8B6958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E5A0-3790-46CF-BFAC-608C32B06552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2B3B3C-D42F-48AC-A21A-FB1D33284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226315-6131-468A-A6B6-D24331F50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1850-AAAA-45E8-8780-05AF7BA540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162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438C84-F389-4F74-B111-CC0D7E86D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A340777-D89E-4246-ACB2-6B55C7E0EB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C88CCA-9819-4576-88FF-D5A0AC5C1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F70A6A-9744-4797-AC97-17CB3ABAB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E5A0-3790-46CF-BFAC-608C32B06552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03EC8D-4935-4B43-8A78-35089793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4FD5F0-857D-46B5-8479-75F490D8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1850-AAAA-45E8-8780-05AF7BA540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9150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C0C4C45-1F05-467D-8525-965239652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CDB1B1-4496-48AE-B5D7-DF81126DA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4EC55C-2978-4F70-AEA1-A338BFD811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8E5A0-3790-46CF-BFAC-608C32B06552}" type="datetimeFigureOut">
              <a:rPr lang="fr-FR" smtClean="0"/>
              <a:t>10/02/2026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CF6AFF-1834-4E79-827C-DD4BC7BD2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88FAA9-AE77-4047-ACD2-EC512F5B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A1850-AAAA-45E8-8780-05AF7BA540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742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3.mp4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jpeg"/><Relationship Id="rId4" Type="http://schemas.openxmlformats.org/officeDocument/2006/relationships/video" Target="../media/media3.mp4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gwenola.launay@ac-versailles.fr" TargetMode="Externa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3.png"/><Relationship Id="rId4" Type="http://schemas.openxmlformats.org/officeDocument/2006/relationships/hyperlink" Target="https://www.lycee-ferry-versailles.fr/cprp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DD9C39-78E6-40CB-95CB-FC9287AA76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395316"/>
          </a:xfrm>
        </p:spPr>
        <p:txBody>
          <a:bodyPr>
            <a:normAutofit/>
          </a:bodyPr>
          <a:lstStyle/>
          <a:p>
            <a:r>
              <a:rPr lang="fr-FR" sz="7200" b="1" dirty="0"/>
              <a:t>BTS CPRP</a:t>
            </a:r>
            <a:br>
              <a:rPr lang="fr-FR" dirty="0"/>
            </a:br>
            <a:r>
              <a:rPr lang="fr-FR" b="1" dirty="0">
                <a:solidFill>
                  <a:srgbClr val="FF0000"/>
                </a:solidFill>
              </a:rPr>
              <a:t>C</a:t>
            </a:r>
            <a:r>
              <a:rPr lang="fr-FR" dirty="0"/>
              <a:t>onception de </a:t>
            </a:r>
            <a:r>
              <a:rPr lang="fr-FR" b="1" dirty="0">
                <a:solidFill>
                  <a:srgbClr val="FF0000"/>
                </a:solidFill>
              </a:rPr>
              <a:t>P</a:t>
            </a:r>
            <a:r>
              <a:rPr lang="fr-FR" dirty="0"/>
              <a:t>rocessus de </a:t>
            </a:r>
            <a:r>
              <a:rPr lang="fr-FR" b="1" dirty="0">
                <a:solidFill>
                  <a:srgbClr val="FF0000"/>
                </a:solidFill>
              </a:rPr>
              <a:t>R</a:t>
            </a:r>
            <a:r>
              <a:rPr lang="fr-FR" dirty="0"/>
              <a:t>éalisation de </a:t>
            </a:r>
            <a:r>
              <a:rPr lang="fr-FR" b="1" dirty="0">
                <a:solidFill>
                  <a:srgbClr val="FF0000"/>
                </a:solidFill>
              </a:rPr>
              <a:t>P</a:t>
            </a:r>
            <a:r>
              <a:rPr lang="fr-FR" dirty="0"/>
              <a:t>roduits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515D8FE-A2DB-4151-BCB3-D0C4B9AB8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06566"/>
            <a:ext cx="9144000" cy="729072"/>
          </a:xfrm>
        </p:spPr>
        <p:txBody>
          <a:bodyPr>
            <a:normAutofit/>
          </a:bodyPr>
          <a:lstStyle/>
          <a:p>
            <a:r>
              <a:rPr lang="fr-F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donner forme aux objets de demain…</a:t>
            </a:r>
          </a:p>
        </p:txBody>
      </p:sp>
      <p:pic>
        <p:nvPicPr>
          <p:cNvPr id="4" name="image7.png">
            <a:extLst>
              <a:ext uri="{FF2B5EF4-FFF2-40B4-BE49-F238E27FC236}">
                <a16:creationId xmlns:a16="http://schemas.microsoft.com/office/drawing/2014/main" id="{A7B6D4E8-11E2-4E09-8A30-F5287826AE85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-1" y="-1"/>
            <a:ext cx="3187083" cy="1917577"/>
          </a:xfrm>
          <a:prstGeom prst="rect">
            <a:avLst/>
          </a:prstGeom>
          <a:ln/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36ED6E63-EF9D-4E8D-A093-C5EFFDE3F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216243" y="-1"/>
            <a:ext cx="295905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9868B8AC-0EE9-4367-B898-C8203104CC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749878"/>
              </p:ext>
            </p:extLst>
          </p:nvPr>
        </p:nvGraphicFramePr>
        <p:xfrm>
          <a:off x="9741529" y="0"/>
          <a:ext cx="2450471" cy="2196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Image bitmap" r:id="rId4" imgW="1009791" imgH="876190" progId="Paint.Picture">
                  <p:embed/>
                </p:oleObj>
              </mc:Choice>
              <mc:Fallback>
                <p:oleObj name="Image bitmap" r:id="rId4" imgW="1009791" imgH="87619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1529" y="0"/>
                        <a:ext cx="2450471" cy="21961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2063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2CAD639-64E7-42E5-B5F4-57F87E9D7156}"/>
              </a:ext>
            </a:extLst>
          </p:cNvPr>
          <p:cNvSpPr txBox="1"/>
          <p:nvPr/>
        </p:nvSpPr>
        <p:spPr>
          <a:xfrm>
            <a:off x="573024" y="682752"/>
            <a:ext cx="66690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Tu es curieux de voir comment on passe d’un dessin sur ordi à un vrai produit ?</a:t>
            </a:r>
            <a:endParaRPr lang="fr-FR" sz="3600" dirty="0"/>
          </a:p>
          <a:p>
            <a:r>
              <a:rPr lang="fr-FR" sz="3600" b="1" dirty="0"/>
              <a:t>Le </a:t>
            </a:r>
            <a:r>
              <a:rPr lang="fr-FR" sz="3600" b="1" dirty="0">
                <a:solidFill>
                  <a:srgbClr val="FF0000"/>
                </a:solidFill>
              </a:rPr>
              <a:t>BTS CPRP </a:t>
            </a:r>
            <a:r>
              <a:rPr lang="fr-FR" sz="3600" b="1" dirty="0"/>
              <a:t>est fait pour toi !</a:t>
            </a:r>
            <a:r>
              <a:rPr lang="fr-FR" sz="3600" dirty="0"/>
              <a:t> </a:t>
            </a:r>
          </a:p>
          <a:p>
            <a:endParaRPr lang="fr-FR" sz="36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431A7E1-10B0-447D-AFCC-59661642111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6" t="17202" r="-1"/>
          <a:stretch/>
        </p:blipFill>
        <p:spPr bwMode="auto">
          <a:xfrm>
            <a:off x="7461504" y="682752"/>
            <a:ext cx="4328160" cy="2852927"/>
          </a:xfrm>
          <a:prstGeom prst="rect">
            <a:avLst/>
          </a:prstGeom>
          <a:ln w="9525" cap="flat" cmpd="sng" algn="ctr">
            <a:solidFill>
              <a:srgbClr val="4472C4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FBA9C6A-06EA-4B9A-9225-A3C77B4D4AE2}"/>
              </a:ext>
            </a:extLst>
          </p:cNvPr>
          <p:cNvPicPr/>
          <p:nvPr/>
        </p:nvPicPr>
        <p:blipFill rotWithShape="1">
          <a:blip r:embed="rId3"/>
          <a:srcRect l="1340" r="943"/>
          <a:stretch/>
        </p:blipFill>
        <p:spPr bwMode="auto">
          <a:xfrm>
            <a:off x="231648" y="3845963"/>
            <a:ext cx="11643360" cy="28529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23056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163B7E-6E92-4451-9893-7AFEC209F7C6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4000" b="1" kern="0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Qu’est-ce que l’on apprend en BTS CPRP ?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2E768B-DCBD-47E8-B8AA-DA479350B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17795"/>
            <a:ext cx="7384339" cy="467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9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34D53D-64B0-4226-AA01-1F03E680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/>
                </a:solidFill>
              </a:rPr>
              <a:t>Conception de porte-pièces</a:t>
            </a:r>
            <a:br>
              <a:rPr lang="fr-FR" b="1" dirty="0">
                <a:solidFill>
                  <a:schemeClr val="accent1"/>
                </a:solidFill>
              </a:rPr>
            </a:br>
            <a:r>
              <a:rPr lang="fr-FR" b="1" dirty="0">
                <a:solidFill>
                  <a:schemeClr val="accent1"/>
                </a:solidFill>
              </a:rPr>
              <a:t>Simulation d’usinages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99FD4A-008C-436F-B9BF-918E7C9D2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nregistrement d’écran 3">
            <a:hlinkClick r:id="" action="ppaction://media"/>
            <a:extLst>
              <a:ext uri="{FF2B5EF4-FFF2-40B4-BE49-F238E27FC236}">
                <a16:creationId xmlns:a16="http://schemas.microsoft.com/office/drawing/2014/main" id="{EF019F9A-7A94-4983-8F84-A513AFBFC5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8787" y="1825625"/>
            <a:ext cx="7923213" cy="4351338"/>
          </a:xfrm>
          <a:prstGeom prst="rect">
            <a:avLst/>
          </a:prstGeom>
        </p:spPr>
      </p:pic>
      <p:pic>
        <p:nvPicPr>
          <p:cNvPr id="5122" name="Picture 2" descr="https://encrypted-tbn0.gstatic.com/images?q=tbn:ANd9GcSaSxY891hvkK9Uuvkjg1a3stvs-ABJkR-v1A&amp;s">
            <a:extLst>
              <a:ext uri="{FF2B5EF4-FFF2-40B4-BE49-F238E27FC236}">
                <a16:creationId xmlns:a16="http://schemas.microsoft.com/office/drawing/2014/main" id="{192151F0-BD6C-43B7-B6D9-2E3C63B47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76" y="1729496"/>
            <a:ext cx="2572262" cy="229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ti.eduscol.education.fr/system/files/images/concours-examens/5467/5467-concours-general-des-metiers-tu-2007-image-2.jpg">
            <a:extLst>
              <a:ext uri="{FF2B5EF4-FFF2-40B4-BE49-F238E27FC236}">
                <a16:creationId xmlns:a16="http://schemas.microsoft.com/office/drawing/2014/main" id="{CE36D9E4-F3DE-49C0-BDFA-6062836B3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20" y="4020756"/>
            <a:ext cx="3515557" cy="283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59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54B4ED-98BB-401D-8C78-E5635AB74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r>
              <a:rPr lang="fr-FR" b="1" dirty="0">
                <a:solidFill>
                  <a:schemeClr val="accent1"/>
                </a:solidFill>
              </a:rPr>
              <a:t>Choix du moyen de production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711B845-2C7D-419F-8732-CE9766A77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Enregistrement d’écran 3">
            <a:hlinkClick r:id="" action="ppaction://media"/>
            <a:extLst>
              <a:ext uri="{FF2B5EF4-FFF2-40B4-BE49-F238E27FC236}">
                <a16:creationId xmlns:a16="http://schemas.microsoft.com/office/drawing/2014/main" id="{725C6048-098C-45C4-A7B3-0EA7CA12BD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610" y="1181548"/>
            <a:ext cx="5724746" cy="3500977"/>
          </a:xfrm>
          <a:prstGeom prst="rect">
            <a:avLst/>
          </a:prstGeom>
        </p:spPr>
      </p:pic>
      <p:pic>
        <p:nvPicPr>
          <p:cNvPr id="8" name="Enregistrement d’écran 2">
            <a:hlinkClick r:id="" action="ppaction://media"/>
            <a:extLst>
              <a:ext uri="{FF2B5EF4-FFF2-40B4-BE49-F238E27FC236}">
                <a16:creationId xmlns:a16="http://schemas.microsoft.com/office/drawing/2014/main" id="{56F03BF3-51DA-4E1A-AF97-FFF5F0C9560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52644" y="1181547"/>
            <a:ext cx="5724746" cy="3500977"/>
          </a:xfrm>
          <a:prstGeom prst="rect">
            <a:avLst/>
          </a:prstGeom>
        </p:spPr>
      </p:pic>
      <p:pic>
        <p:nvPicPr>
          <p:cNvPr id="6148" name="Picture 4" descr="https://encrypted-tbn0.gstatic.com/images?q=tbn:ANd9GcTNC51KDjfxcwX28bUYjw2H3bJ7vK3aXww4hQ&amp;s">
            <a:extLst>
              <a:ext uri="{FF2B5EF4-FFF2-40B4-BE49-F238E27FC236}">
                <a16:creationId xmlns:a16="http://schemas.microsoft.com/office/drawing/2014/main" id="{EE3B1FE0-777C-4E30-80A1-C2F37F705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2"/>
          <a:stretch/>
        </p:blipFill>
        <p:spPr bwMode="auto">
          <a:xfrm>
            <a:off x="214610" y="4817461"/>
            <a:ext cx="5404955" cy="200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media.licdn.com/dms/image/v2/C5612AQF566AKop-L2A/article-cover_image-shrink_600_2000/article-cover_image-shrink_600_2000/0/1637475592799?e=2147483647&amp;v=beta&amp;t=gtl-ZhlNuaWAy_OZQoYX7nl6NbcKR_P1k4a3WWFAUfo">
            <a:extLst>
              <a:ext uri="{FF2B5EF4-FFF2-40B4-BE49-F238E27FC236}">
                <a16:creationId xmlns:a16="http://schemas.microsoft.com/office/drawing/2014/main" id="{DCAD71B7-6DF3-43AD-A034-7BC3D80A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023" y="4804511"/>
            <a:ext cx="3005367" cy="200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es candidats pour le métier de la soudure c'est possible ! - OPCO 2i">
            <a:extLst>
              <a:ext uri="{FF2B5EF4-FFF2-40B4-BE49-F238E27FC236}">
                <a16:creationId xmlns:a16="http://schemas.microsoft.com/office/drawing/2014/main" id="{DE58A9A3-A8A8-48A8-9BD0-8F711427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111" y="4817460"/>
            <a:ext cx="3005366" cy="200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94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F8E67D-A1C8-48E5-A9FB-B5681F310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/>
                </a:solidFill>
              </a:rPr>
              <a:t>Suivi de fabrication</a:t>
            </a:r>
            <a:br>
              <a:rPr lang="fr-FR" b="1" dirty="0">
                <a:solidFill>
                  <a:schemeClr val="accent1"/>
                </a:solidFill>
              </a:rPr>
            </a:br>
            <a:r>
              <a:rPr lang="fr-FR" b="1" dirty="0">
                <a:solidFill>
                  <a:schemeClr val="accent1"/>
                </a:solidFill>
              </a:rPr>
              <a:t>Validation d’une pièce</a:t>
            </a:r>
          </a:p>
        </p:txBody>
      </p:sp>
      <p:pic>
        <p:nvPicPr>
          <p:cNvPr id="4" name="Enregistrement d’écran 3">
            <a:hlinkClick r:id="" action="ppaction://media"/>
            <a:extLst>
              <a:ext uri="{FF2B5EF4-FFF2-40B4-BE49-F238E27FC236}">
                <a16:creationId xmlns:a16="http://schemas.microsoft.com/office/drawing/2014/main" id="{49996420-0F5D-4423-BDB8-73537EAB53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7130" y="2608324"/>
            <a:ext cx="5460253" cy="4039556"/>
          </a:xfrm>
        </p:spPr>
      </p:pic>
      <p:pic>
        <p:nvPicPr>
          <p:cNvPr id="7172" name="Picture 4" descr="Logiciel MES - Gestion et Pilotage de la Production en Temps Réel">
            <a:extLst>
              <a:ext uri="{FF2B5EF4-FFF2-40B4-BE49-F238E27FC236}">
                <a16:creationId xmlns:a16="http://schemas.microsoft.com/office/drawing/2014/main" id="{549A15EF-B9E4-45E9-9732-DF574B216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" t="9373" r="12954" b="11597"/>
          <a:stretch/>
        </p:blipFill>
        <p:spPr bwMode="auto">
          <a:xfrm>
            <a:off x="6667130" y="110464"/>
            <a:ext cx="5388746" cy="23220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7B06185-89E6-4DA2-A52B-3C89AA5F8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25" y="2317072"/>
            <a:ext cx="6026249" cy="439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2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489243-4E22-4617-B5AB-175459C4135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b="1" kern="0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Déroulement de la formation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915475-5645-4AB1-8D67-760488B02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943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/>
              <a:t>Formation en 2 ans.</a:t>
            </a:r>
          </a:p>
          <a:p>
            <a:pPr marL="0" indent="0">
              <a:buNone/>
            </a:pPr>
            <a:endParaRPr lang="fr-FR" dirty="0"/>
          </a:p>
          <a:p>
            <a:pPr lvl="0"/>
            <a:r>
              <a:rPr lang="fr-FR" dirty="0"/>
              <a:t>8 semaines de stage en 1</a:t>
            </a:r>
            <a:r>
              <a:rPr lang="fr-FR" baseline="30000" dirty="0"/>
              <a:t>ère</a:t>
            </a:r>
            <a:r>
              <a:rPr lang="fr-FR" dirty="0"/>
              <a:t> année</a:t>
            </a:r>
          </a:p>
          <a:p>
            <a:pPr lvl="0"/>
            <a:r>
              <a:rPr lang="fr-FR" dirty="0"/>
              <a:t>5 semaines de projet avec les BTS CPI, en 2</a:t>
            </a:r>
            <a:r>
              <a:rPr lang="fr-FR" baseline="30000" dirty="0"/>
              <a:t>ème</a:t>
            </a:r>
            <a:r>
              <a:rPr lang="fr-FR" dirty="0"/>
              <a:t> année,</a:t>
            </a:r>
          </a:p>
          <a:p>
            <a:pPr lvl="0"/>
            <a:r>
              <a:rPr lang="fr-FR" dirty="0"/>
              <a:t>8 semaines de projet industriel, en 2</a:t>
            </a:r>
            <a:r>
              <a:rPr lang="fr-FR" baseline="30000" dirty="0"/>
              <a:t>ème</a:t>
            </a:r>
            <a:r>
              <a:rPr lang="fr-FR" dirty="0"/>
              <a:t> année</a:t>
            </a:r>
          </a:p>
          <a:p>
            <a:pPr marL="0" indent="0">
              <a:buNone/>
            </a:pP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Exemples de projets réalisés par les étudiants</a:t>
            </a:r>
          </a:p>
          <a:p>
            <a:pPr marL="0" indent="0">
              <a:buNone/>
            </a:pPr>
            <a:r>
              <a:rPr lang="fr-FR" dirty="0"/>
              <a:t>Scooter sous-marin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805FDD-D9C9-49E5-85A8-57D333E66DA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629" y="2382519"/>
            <a:ext cx="2588172" cy="18426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595000-E2C5-4F9C-B6A7-97A623339C1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3" r="3836"/>
          <a:stretch/>
        </p:blipFill>
        <p:spPr bwMode="auto">
          <a:xfrm>
            <a:off x="864476" y="4966138"/>
            <a:ext cx="2304393" cy="14873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949959-6C7C-468D-BD82-D77788627C40}"/>
              </a:ext>
            </a:extLst>
          </p:cNvPr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" r="2735" b="3907"/>
          <a:stretch/>
        </p:blipFill>
        <p:spPr bwMode="auto">
          <a:xfrm>
            <a:off x="4411152" y="4635062"/>
            <a:ext cx="3471607" cy="1818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BAD243-6D79-476B-80B2-1E94893EB1CE}"/>
              </a:ext>
            </a:extLst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031" y="4687011"/>
            <a:ext cx="925195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151DD55-6998-47BD-BA37-0C7480044241}"/>
              </a:ext>
            </a:extLst>
          </p:cNvPr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559" y="5276336"/>
            <a:ext cx="1285875" cy="12725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lèche : droite rayée 8">
            <a:extLst>
              <a:ext uri="{FF2B5EF4-FFF2-40B4-BE49-F238E27FC236}">
                <a16:creationId xmlns:a16="http://schemas.microsoft.com/office/drawing/2014/main" id="{11D209CC-75B2-4CAE-B8C9-1DA4E231D6E6}"/>
              </a:ext>
            </a:extLst>
          </p:cNvPr>
          <p:cNvSpPr/>
          <p:nvPr/>
        </p:nvSpPr>
        <p:spPr>
          <a:xfrm rot="1523034">
            <a:off x="9198283" y="5169486"/>
            <a:ext cx="900430" cy="676275"/>
          </a:xfrm>
          <a:prstGeom prst="stripedRightArrow">
            <a:avLst>
              <a:gd name="adj1" fmla="val 52817"/>
              <a:gd name="adj2" fmla="val 50000"/>
            </a:avLst>
          </a:prstGeom>
          <a:solidFill>
            <a:srgbClr val="FD670B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474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344A81-275F-4DF7-840F-14632D483567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b="1" kern="0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fait-on après un BTS CPRP ?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363657-CF06-4497-946B-EBCE1A18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12117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Tu peux :</a:t>
            </a:r>
          </a:p>
          <a:p>
            <a:pPr marL="0" indent="0">
              <a:buNone/>
            </a:pPr>
            <a:r>
              <a:rPr lang="fr-FR" dirty="0"/>
              <a:t>•	Entrer directement dans la </a:t>
            </a:r>
            <a:r>
              <a:rPr lang="fr-FR" b="1" dirty="0">
                <a:solidFill>
                  <a:srgbClr val="FF0000"/>
                </a:solidFill>
              </a:rPr>
              <a:t>vie active </a:t>
            </a:r>
            <a:r>
              <a:rPr lang="fr-FR" dirty="0"/>
              <a:t>comme technicien méthodes, programmateur en fabrication, contrôleur de fabrication, …</a:t>
            </a:r>
          </a:p>
          <a:p>
            <a:pPr marL="0" indent="0">
              <a:buNone/>
            </a:pPr>
            <a:r>
              <a:rPr lang="fr-FR" dirty="0"/>
              <a:t>•	Continuer tes études en </a:t>
            </a:r>
            <a:r>
              <a:rPr lang="fr-FR" b="1" dirty="0">
                <a:solidFill>
                  <a:srgbClr val="FF0000"/>
                </a:solidFill>
              </a:rPr>
              <a:t>licence Pro</a:t>
            </a:r>
            <a:r>
              <a:rPr lang="fr-FR" dirty="0"/>
              <a:t>,</a:t>
            </a:r>
          </a:p>
          <a:p>
            <a:pPr marL="0" indent="0">
              <a:buNone/>
            </a:pPr>
            <a:r>
              <a:rPr lang="fr-FR" dirty="0"/>
              <a:t>•	Continuer tes études en </a:t>
            </a:r>
            <a:r>
              <a:rPr lang="fr-FR" b="1" dirty="0">
                <a:solidFill>
                  <a:srgbClr val="FF0000"/>
                </a:solidFill>
              </a:rPr>
              <a:t>école d’ingénieur </a:t>
            </a:r>
            <a:r>
              <a:rPr lang="fr-FR" dirty="0"/>
              <a:t>suite à une classe Prépa ATS. </a:t>
            </a:r>
          </a:p>
          <a:p>
            <a:endParaRPr lang="fr-FR" dirty="0"/>
          </a:p>
        </p:txBody>
      </p:sp>
      <p:pic>
        <p:nvPicPr>
          <p:cNvPr id="7" name="Image 6" descr="Balancing work while studying - The Standard">
            <a:extLst>
              <a:ext uri="{FF2B5EF4-FFF2-40B4-BE49-F238E27FC236}">
                <a16:creationId xmlns:a16="http://schemas.microsoft.com/office/drawing/2014/main" id="{4DA149CC-3361-4C48-AE2B-7F2EC78249D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676" y="2049516"/>
            <a:ext cx="2793124" cy="3452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630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6BFFB7-5AA3-4D57-B22E-44566F2EA2B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b="1" kern="0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Informations utiles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B80A77-E584-4A0B-8E97-32D7742F4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61690" cy="4351338"/>
          </a:xfrm>
        </p:spPr>
        <p:txBody>
          <a:bodyPr/>
          <a:lstStyle/>
          <a:p>
            <a:r>
              <a:rPr lang="fr-FR" dirty="0"/>
              <a:t>Inscription sur </a:t>
            </a:r>
            <a:r>
              <a:rPr lang="fr-FR" dirty="0" err="1"/>
              <a:t>ParcourSup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fr-FR" dirty="0"/>
              <a:t> </a:t>
            </a:r>
          </a:p>
          <a:p>
            <a:pPr marL="0" indent="0">
              <a:buNone/>
            </a:pPr>
            <a:r>
              <a:rPr lang="fr-FR" dirty="0"/>
              <a:t>Si vous avez des questions, venez à notre rencontre en salle 0-24</a:t>
            </a:r>
          </a:p>
          <a:p>
            <a:pPr marL="0" indent="0">
              <a:buNone/>
            </a:pPr>
            <a:r>
              <a:rPr lang="fr-FR" dirty="0"/>
              <a:t>ou contactez-nous à l’adresse :</a:t>
            </a:r>
          </a:p>
          <a:p>
            <a:pPr marL="0" indent="0">
              <a:buNone/>
            </a:pPr>
            <a:r>
              <a:rPr lang="fr-FR" u="sng" dirty="0">
                <a:hlinkClick r:id="rId3"/>
              </a:rPr>
              <a:t>gwenola.launay@ac-versailles.fr</a:t>
            </a:r>
            <a:endParaRPr lang="fr-FR" dirty="0"/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CFEFAE-B662-435C-97ED-B82FA65AE8B7}"/>
              </a:ext>
            </a:extLst>
          </p:cNvPr>
          <p:cNvSpPr txBox="1"/>
          <p:nvPr/>
        </p:nvSpPr>
        <p:spPr>
          <a:xfrm>
            <a:off x="7394028" y="6492875"/>
            <a:ext cx="4540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hlinkClick r:id="rId4"/>
              </a:rPr>
              <a:t>https://www.lycee-ferry-versailles.fr/cprp/</a:t>
            </a:r>
            <a:endParaRPr lang="fr-FR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2030242-23C8-44B4-92EA-8F20ADD03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1439" y="1825625"/>
            <a:ext cx="3705065" cy="4698124"/>
          </a:xfrm>
          <a:prstGeom prst="rect">
            <a:avLst/>
          </a:prstGeom>
        </p:spPr>
      </p:pic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A58B71AA-00AD-42E1-8FDC-60A8CCA0C5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724859"/>
              </p:ext>
            </p:extLst>
          </p:nvPr>
        </p:nvGraphicFramePr>
        <p:xfrm>
          <a:off x="4642782" y="4661823"/>
          <a:ext cx="2450471" cy="2196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Image bitmap" r:id="rId6" imgW="1009791" imgH="876190" progId="Paint.Picture">
                  <p:embed/>
                </p:oleObj>
              </mc:Choice>
              <mc:Fallback>
                <p:oleObj name="Image bitmap" r:id="rId6" imgW="1009791" imgH="876190" progId="Paint.Picture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9868B8AC-0EE9-4367-B898-C8203104CC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2782" y="4661823"/>
                        <a:ext cx="2450471" cy="21961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7900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218</Words>
  <Application>Microsoft Office PowerPoint</Application>
  <PresentationFormat>Grand écran</PresentationFormat>
  <Paragraphs>29</Paragraphs>
  <Slides>9</Slides>
  <Notes>0</Notes>
  <HiddenSlides>0</HiddenSlides>
  <MMClips>4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Thème Office</vt:lpstr>
      <vt:lpstr>Image bitmap</vt:lpstr>
      <vt:lpstr>BTS CPRP Conception de Processus de Réalisation de Produits</vt:lpstr>
      <vt:lpstr>Présentation PowerPoint</vt:lpstr>
      <vt:lpstr>Qu’est-ce que l’on apprend en BTS CPRP ?</vt:lpstr>
      <vt:lpstr>Conception de porte-pièces Simulation d’usinages</vt:lpstr>
      <vt:lpstr>Choix du moyen de production</vt:lpstr>
      <vt:lpstr>Suivi de fabrication Validation d’une pièce</vt:lpstr>
      <vt:lpstr>Déroulement de la formation</vt:lpstr>
      <vt:lpstr>Que fait-on après un BTS CPRP ?</vt:lpstr>
      <vt:lpstr>Informations utiles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BTS CPRP Conception de Processus de Réalisation de Produits</dc:title>
  <dc:creator>Gwénola LAUNAY</dc:creator>
  <cp:lastModifiedBy>Gwénola LAUNAY</cp:lastModifiedBy>
  <cp:revision>15</cp:revision>
  <dcterms:created xsi:type="dcterms:W3CDTF">2026-02-05T15:26:49Z</dcterms:created>
  <dcterms:modified xsi:type="dcterms:W3CDTF">2026-02-10T13:36:44Z</dcterms:modified>
</cp:coreProperties>
</file>