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9"/>
  </p:notesMasterIdLst>
  <p:sldIdLst>
    <p:sldId id="256" r:id="rId2"/>
    <p:sldId id="263" r:id="rId3"/>
    <p:sldId id="264" r:id="rId4"/>
    <p:sldId id="265" r:id="rId5"/>
    <p:sldId id="267" r:id="rId6"/>
    <p:sldId id="268" r:id="rId7"/>
    <p:sldId id="269" r:id="rId8"/>
  </p:sldIdLst>
  <p:sldSz cx="9144000" cy="5143500" type="screen16x9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Ubuntu" charset="0"/>
      <p:regular r:id="rId14"/>
      <p:bold r:id="rId15"/>
      <p:italic r:id="rId16"/>
      <p:boldItalic r:id="rId17"/>
    </p:embeddedFont>
    <p:embeddedFont>
      <p:font typeface="Proxima Nova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2814" y="-13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ca418c6afa_0_10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ca418c6afa_0_10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2ec504ad4f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12ec504ad4f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46efff5017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146efff5017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46efff5017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146efff5017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f6fbf6a2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1f6fbf6a27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473d4fa4a6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1473d4fa4a6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0c85a1548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20c85a1548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7716A-6C6B-428D-81E0-58F13ED5D0AA}" type="datetimeFigureOut">
              <a:rPr lang="fr-FR" smtClean="0"/>
              <a:t>07/12/2023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E0DB-BD86-4079-A8DA-6F3162140F6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7716A-6C6B-428D-81E0-58F13ED5D0AA}" type="datetimeFigureOut">
              <a:rPr lang="fr-FR" smtClean="0"/>
              <a:t>07/12/2023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E0DB-BD86-4079-A8DA-6F3162140F6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7716A-6C6B-428D-81E0-58F13ED5D0AA}" type="datetimeFigureOut">
              <a:rPr lang="fr-FR" smtClean="0"/>
              <a:t>07/12/2023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E0DB-BD86-4079-A8DA-6F3162140F6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sson Title">
  <p:cSld name="Lesson Title">
    <p:bg>
      <p:bgPr>
        <a:solidFill>
          <a:srgbClr val="00ADBC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1463040" y="1828800"/>
            <a:ext cx="6035100" cy="201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tribute">
  <p:cSld name="Distribute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5486400" cy="68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body" idx="1"/>
          </p:nvPr>
        </p:nvSpPr>
        <p:spPr>
          <a:xfrm>
            <a:off x="685800" y="1463040"/>
            <a:ext cx="5486400" cy="10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marL="914400" lvl="1" indent="-355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>
                <a:solidFill>
                  <a:schemeClr val="dk1"/>
                </a:solidFill>
              </a:defRPr>
            </a:lvl2pPr>
            <a:lvl3pPr marL="1371600" lvl="2" indent="-355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 sz="2000">
                <a:solidFill>
                  <a:schemeClr val="dk1"/>
                </a:solidFill>
              </a:defRPr>
            </a:lvl3pPr>
            <a:lvl4pPr marL="1828800" lvl="3" indent="-355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4pPr>
            <a:lvl5pPr marL="2286000" lvl="4" indent="-355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>
                <a:solidFill>
                  <a:schemeClr val="dk1"/>
                </a:solidFill>
              </a:defRPr>
            </a:lvl5pPr>
            <a:lvl6pPr marL="2743200" lvl="5" indent="-355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 sz="2000">
                <a:solidFill>
                  <a:schemeClr val="dk1"/>
                </a:solidFill>
              </a:defRPr>
            </a:lvl6pPr>
            <a:lvl7pPr marL="3200400" lvl="6" indent="-355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7pPr>
            <a:lvl8pPr marL="3657600" lvl="7" indent="-355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>
                <a:solidFill>
                  <a:schemeClr val="dk1"/>
                </a:solidFill>
              </a:defRPr>
            </a:lvl8pPr>
            <a:lvl9pPr marL="4114800" lvl="8" indent="-355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7716A-6C6B-428D-81E0-58F13ED5D0AA}" type="datetimeFigureOut">
              <a:rPr lang="fr-FR" smtClean="0"/>
              <a:t>07/12/2023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E0DB-BD86-4079-A8DA-6F3162140F6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7716A-6C6B-428D-81E0-58F13ED5D0AA}" type="datetimeFigureOut">
              <a:rPr lang="fr-FR" smtClean="0"/>
              <a:t>07/12/2023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E0DB-BD86-4079-A8DA-6F3162140F6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7716A-6C6B-428D-81E0-58F13ED5D0AA}" type="datetimeFigureOut">
              <a:rPr lang="fr-FR" smtClean="0"/>
              <a:t>07/12/2023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E0DB-BD86-4079-A8DA-6F3162140F6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7716A-6C6B-428D-81E0-58F13ED5D0AA}" type="datetimeFigureOut">
              <a:rPr lang="fr-FR" smtClean="0"/>
              <a:t>07/12/2023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E0DB-BD86-4079-A8DA-6F3162140F6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7716A-6C6B-428D-81E0-58F13ED5D0AA}" type="datetimeFigureOut">
              <a:rPr lang="fr-FR" smtClean="0"/>
              <a:t>07/12/2023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E0DB-BD86-4079-A8DA-6F3162140F6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7716A-6C6B-428D-81E0-58F13ED5D0AA}" type="datetimeFigureOut">
              <a:rPr lang="fr-FR" smtClean="0"/>
              <a:t>07/12/2023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E0DB-BD86-4079-A8DA-6F3162140F6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7716A-6C6B-428D-81E0-58F13ED5D0AA}" type="datetimeFigureOut">
              <a:rPr lang="fr-FR" smtClean="0"/>
              <a:t>07/12/2023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E0DB-BD86-4079-A8DA-6F3162140F6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7716A-6C6B-428D-81E0-58F13ED5D0AA}" type="datetimeFigureOut">
              <a:rPr lang="fr-FR" smtClean="0"/>
              <a:t>07/12/2023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E0DB-BD86-4079-A8DA-6F3162140F6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7716A-6C6B-428D-81E0-58F13ED5D0AA}" type="datetimeFigureOut">
              <a:rPr lang="fr-FR" smtClean="0"/>
              <a:t>07/12/2023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2E0DB-BD86-4079-A8DA-6F3162140F67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 txBox="1">
            <a:spLocks noGrp="1"/>
          </p:cNvSpPr>
          <p:nvPr>
            <p:ph type="title"/>
          </p:nvPr>
        </p:nvSpPr>
        <p:spPr>
          <a:xfrm>
            <a:off x="0" y="1828800"/>
            <a:ext cx="9144000" cy="201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800" dirty="0" smtClean="0"/>
              <a:t>Cryptographie</a:t>
            </a:r>
            <a:endParaRPr sz="8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 txBox="1"/>
          <p:nvPr/>
        </p:nvSpPr>
        <p:spPr>
          <a:xfrm>
            <a:off x="454740" y="0"/>
            <a:ext cx="45720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FFFFFF"/>
                </a:solidFill>
              </a:rPr>
              <a:t>Cryptographie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05" name="Google Shape;205;p30"/>
          <p:cNvSpPr txBox="1">
            <a:spLocks noGrp="1"/>
          </p:cNvSpPr>
          <p:nvPr>
            <p:ph type="title"/>
          </p:nvPr>
        </p:nvSpPr>
        <p:spPr>
          <a:xfrm>
            <a:off x="668100" y="685800"/>
            <a:ext cx="7807800" cy="68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/>
              <a:t>S</a:t>
            </a:r>
            <a:r>
              <a:rPr lang="en" sz="4400" dirty="0" smtClean="0"/>
              <a:t>ommaire</a:t>
            </a:r>
            <a:endParaRPr sz="4400"/>
          </a:p>
        </p:txBody>
      </p:sp>
      <p:sp>
        <p:nvSpPr>
          <p:cNvPr id="206" name="Google Shape;206;p30"/>
          <p:cNvSpPr txBox="1">
            <a:spLocks noGrp="1"/>
          </p:cNvSpPr>
          <p:nvPr>
            <p:ph type="body" idx="1"/>
          </p:nvPr>
        </p:nvSpPr>
        <p:spPr>
          <a:xfrm>
            <a:off x="457200" y="1463040"/>
            <a:ext cx="8229600" cy="32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fr-FR" sz="4000" b="1" dirty="0" smtClean="0"/>
              <a:t>Chiffrement asymétrique</a:t>
            </a:r>
            <a:endParaRPr sz="4000"/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fr-FR" sz="4000" b="1" dirty="0" smtClean="0"/>
              <a:t>Signature</a:t>
            </a:r>
            <a:endParaRPr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1"/>
          <p:cNvSpPr txBox="1"/>
          <p:nvPr/>
        </p:nvSpPr>
        <p:spPr>
          <a:xfrm>
            <a:off x="454740" y="0"/>
            <a:ext cx="45720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Blockchain Lesson 2 - Activity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12" name="Google Shape;212;p31"/>
          <p:cNvSpPr txBox="1">
            <a:spLocks noGrp="1"/>
          </p:cNvSpPr>
          <p:nvPr>
            <p:ph type="title"/>
          </p:nvPr>
        </p:nvSpPr>
        <p:spPr>
          <a:xfrm>
            <a:off x="668100" y="685800"/>
            <a:ext cx="7807800" cy="68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/>
              <a:t>Chiffrement asymétrique</a:t>
            </a:r>
            <a:endParaRPr sz="4400"/>
          </a:p>
        </p:txBody>
      </p:sp>
      <p:sp>
        <p:nvSpPr>
          <p:cNvPr id="213" name="Google Shape;213;p31"/>
          <p:cNvSpPr txBox="1">
            <a:spLocks noGrp="1"/>
          </p:cNvSpPr>
          <p:nvPr>
            <p:ph type="body" idx="1"/>
          </p:nvPr>
        </p:nvSpPr>
        <p:spPr>
          <a:xfrm>
            <a:off x="457200" y="1463040"/>
            <a:ext cx="3940629" cy="32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fr-FR" sz="2400" b="1" dirty="0" smtClean="0"/>
              <a:t>L’émetteur utilisa la </a:t>
            </a:r>
            <a:r>
              <a:rPr lang="fr-FR" sz="2400" b="1" dirty="0" smtClean="0">
                <a:solidFill>
                  <a:srgbClr val="00B050"/>
                </a:solidFill>
              </a:rPr>
              <a:t>clé publique </a:t>
            </a:r>
            <a:r>
              <a:rPr lang="fr-FR" sz="2400" b="1" dirty="0" smtClean="0"/>
              <a:t>du destinataire pour chiffrer le message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fr-FR" sz="2400" b="1" dirty="0" smtClean="0"/>
              <a:t>Le destinataire utilise sa </a:t>
            </a:r>
            <a:r>
              <a:rPr lang="fr-FR" sz="2400" b="1" dirty="0" smtClean="0">
                <a:solidFill>
                  <a:srgbClr val="FF0000"/>
                </a:solidFill>
              </a:rPr>
              <a:t>clé privée </a:t>
            </a:r>
            <a:r>
              <a:rPr lang="fr-FR" sz="2400" b="1" dirty="0" smtClean="0"/>
              <a:t>pour déchiffrer le message</a:t>
            </a:r>
            <a:endParaRPr sz="24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t="6586"/>
          <a:stretch>
            <a:fillRect/>
          </a:stretch>
        </p:blipFill>
        <p:spPr bwMode="auto">
          <a:xfrm>
            <a:off x="4560710" y="1669142"/>
            <a:ext cx="4391938" cy="2307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2"/>
          <p:cNvSpPr/>
          <p:nvPr/>
        </p:nvSpPr>
        <p:spPr>
          <a:xfrm>
            <a:off x="0" y="3015100"/>
            <a:ext cx="9144000" cy="21534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32"/>
          <p:cNvSpPr/>
          <p:nvPr/>
        </p:nvSpPr>
        <p:spPr>
          <a:xfrm>
            <a:off x="0" y="345400"/>
            <a:ext cx="9144000" cy="2669700"/>
          </a:xfrm>
          <a:prstGeom prst="rect">
            <a:avLst/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32"/>
          <p:cNvSpPr txBox="1"/>
          <p:nvPr/>
        </p:nvSpPr>
        <p:spPr>
          <a:xfrm>
            <a:off x="454740" y="0"/>
            <a:ext cx="45720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Blockchain Lesson 2 - Activity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221" name="Google Shape;221;p32"/>
          <p:cNvPicPr preferRelativeResize="0"/>
          <p:nvPr/>
        </p:nvPicPr>
        <p:blipFill rotWithShape="1">
          <a:blip r:embed="rId3">
            <a:alphaModFix/>
          </a:blip>
          <a:srcRect l="25898" r="31832"/>
          <a:stretch/>
        </p:blipFill>
        <p:spPr>
          <a:xfrm>
            <a:off x="0" y="565121"/>
            <a:ext cx="907125" cy="2145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-75052" y="238125"/>
            <a:ext cx="1601527" cy="175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2"/>
          <p:cNvPicPr preferRelativeResize="0"/>
          <p:nvPr/>
        </p:nvPicPr>
        <p:blipFill rotWithShape="1">
          <a:blip r:embed="rId5">
            <a:alphaModFix/>
          </a:blip>
          <a:srcRect l="31307" r="28768"/>
          <a:stretch/>
        </p:blipFill>
        <p:spPr>
          <a:xfrm>
            <a:off x="8328650" y="565125"/>
            <a:ext cx="815350" cy="2042364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2"/>
          <p:cNvSpPr/>
          <p:nvPr/>
        </p:nvSpPr>
        <p:spPr>
          <a:xfrm>
            <a:off x="907125" y="1130475"/>
            <a:ext cx="2557200" cy="8214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Ubuntu"/>
                <a:ea typeface="Ubuntu"/>
                <a:cs typeface="Ubuntu"/>
                <a:sym typeface="Ubuntu"/>
              </a:rPr>
              <a:t>Original Message</a:t>
            </a:r>
            <a:r>
              <a:rPr lang="en"/>
              <a:t/>
            </a:r>
            <a:br>
              <a:rPr lang="en"/>
            </a:b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It’s me Kim! Meet me in an hour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25" name="Google Shape;225;p32"/>
          <p:cNvSpPr/>
          <p:nvPr/>
        </p:nvSpPr>
        <p:spPr>
          <a:xfrm>
            <a:off x="5669925" y="1130475"/>
            <a:ext cx="2542800" cy="8214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Decrypted Message</a:t>
            </a:r>
            <a:r>
              <a:rPr lang="en">
                <a:solidFill>
                  <a:schemeClr val="dk1"/>
                </a:solidFill>
              </a:rPr>
              <a:t/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It’s me Kim! Meet me in an hour</a:t>
            </a:r>
            <a:endParaRPr/>
          </a:p>
        </p:txBody>
      </p:sp>
      <p:sp>
        <p:nvSpPr>
          <p:cNvPr id="226" name="Google Shape;226;p32"/>
          <p:cNvSpPr/>
          <p:nvPr/>
        </p:nvSpPr>
        <p:spPr>
          <a:xfrm rot="5400000">
            <a:off x="467847" y="2762350"/>
            <a:ext cx="2622600" cy="1302600"/>
          </a:xfrm>
          <a:prstGeom prst="bentUpArrow">
            <a:avLst>
              <a:gd name="adj1" fmla="val 25000"/>
              <a:gd name="adj2" fmla="val 24102"/>
              <a:gd name="adj3" fmla="val 25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32"/>
          <p:cNvSpPr/>
          <p:nvPr/>
        </p:nvSpPr>
        <p:spPr>
          <a:xfrm>
            <a:off x="2651150" y="4135275"/>
            <a:ext cx="3192600" cy="8214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Encrypted Message</a:t>
            </a:r>
            <a:r>
              <a:rPr lang="en">
                <a:solidFill>
                  <a:schemeClr val="dk1"/>
                </a:solidFill>
              </a:rPr>
              <a:t/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kairdklsoc02lask23</a:t>
            </a:r>
            <a:endParaRPr/>
          </a:p>
        </p:txBody>
      </p:sp>
      <p:sp>
        <p:nvSpPr>
          <p:cNvPr id="228" name="Google Shape;228;p32"/>
          <p:cNvSpPr/>
          <p:nvPr/>
        </p:nvSpPr>
        <p:spPr>
          <a:xfrm>
            <a:off x="6280975" y="1997650"/>
            <a:ext cx="1728300" cy="2727300"/>
          </a:xfrm>
          <a:prstGeom prst="bentUpArrow">
            <a:avLst>
              <a:gd name="adj1" fmla="val 25000"/>
              <a:gd name="adj2" fmla="val 24102"/>
              <a:gd name="adj3" fmla="val 25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2"/>
          <p:cNvSpPr txBox="1"/>
          <p:nvPr/>
        </p:nvSpPr>
        <p:spPr>
          <a:xfrm>
            <a:off x="3563625" y="345400"/>
            <a:ext cx="1965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latin typeface="Proxima Nova"/>
                <a:ea typeface="Proxima Nova"/>
                <a:cs typeface="Proxima Nova"/>
                <a:sym typeface="Proxima Nova"/>
              </a:rPr>
              <a:t>Private</a:t>
            </a:r>
            <a:br>
              <a:rPr lang="en" sz="1900" b="1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(Only they can see)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0" name="Google Shape;230;p32"/>
          <p:cNvSpPr txBox="1"/>
          <p:nvPr/>
        </p:nvSpPr>
        <p:spPr>
          <a:xfrm>
            <a:off x="3589500" y="3014950"/>
            <a:ext cx="1965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Public</a:t>
            </a:r>
            <a:br>
              <a:rPr lang="en" sz="19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(Anyone can see)</a:t>
            </a:r>
            <a:endParaRPr sz="1900"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231" name="Google Shape;231;p32"/>
          <p:cNvGrpSpPr/>
          <p:nvPr/>
        </p:nvGrpSpPr>
        <p:grpSpPr>
          <a:xfrm>
            <a:off x="1471975" y="3099425"/>
            <a:ext cx="1728300" cy="1035850"/>
            <a:chOff x="1471975" y="3099425"/>
            <a:chExt cx="1728300" cy="1035850"/>
          </a:xfrm>
        </p:grpSpPr>
        <p:pic>
          <p:nvPicPr>
            <p:cNvPr id="232" name="Google Shape;232;p3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615097" y="3442575"/>
              <a:ext cx="815366" cy="692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3" name="Google Shape;233;p32"/>
            <p:cNvSpPr txBox="1"/>
            <p:nvPr/>
          </p:nvSpPr>
          <p:spPr>
            <a:xfrm>
              <a:off x="1471975" y="3099425"/>
              <a:ext cx="1728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Ubuntu"/>
                  <a:ea typeface="Ubuntu"/>
                  <a:cs typeface="Ubuntu"/>
                  <a:sym typeface="Ubuntu"/>
                </a:rPr>
                <a:t>Isaac’s Public Key</a:t>
              </a:r>
              <a:endParaRPr>
                <a:latin typeface="Ubuntu"/>
                <a:ea typeface="Ubuntu"/>
                <a:cs typeface="Ubuntu"/>
                <a:sym typeface="Ubuntu"/>
              </a:endParaRPr>
            </a:p>
          </p:txBody>
        </p:sp>
      </p:grpSp>
      <p:grpSp>
        <p:nvGrpSpPr>
          <p:cNvPr id="234" name="Google Shape;234;p32"/>
          <p:cNvGrpSpPr/>
          <p:nvPr/>
        </p:nvGrpSpPr>
        <p:grpSpPr>
          <a:xfrm>
            <a:off x="5131975" y="2225400"/>
            <a:ext cx="1882362" cy="692700"/>
            <a:chOff x="5131975" y="2225400"/>
            <a:chExt cx="1882362" cy="692700"/>
          </a:xfrm>
        </p:grpSpPr>
        <p:pic>
          <p:nvPicPr>
            <p:cNvPr id="235" name="Google Shape;235;p3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198972" y="2225400"/>
              <a:ext cx="815366" cy="692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6" name="Google Shape;236;p32"/>
            <p:cNvSpPr txBox="1"/>
            <p:nvPr/>
          </p:nvSpPr>
          <p:spPr>
            <a:xfrm>
              <a:off x="5131975" y="2278888"/>
              <a:ext cx="11490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Ubuntu"/>
                  <a:ea typeface="Ubuntu"/>
                  <a:cs typeface="Ubuntu"/>
                  <a:sym typeface="Ubuntu"/>
                </a:rPr>
                <a:t>Isaac’s </a:t>
              </a:r>
              <a:endPara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Ubuntu"/>
                  <a:ea typeface="Ubuntu"/>
                  <a:cs typeface="Ubuntu"/>
                  <a:sym typeface="Ubuntu"/>
                </a:rPr>
                <a:t>Private Key</a:t>
              </a:r>
              <a:endParaRPr>
                <a:latin typeface="Ubuntu"/>
                <a:ea typeface="Ubuntu"/>
                <a:cs typeface="Ubuntu"/>
                <a:sym typeface="Ubuntu"/>
              </a:endParaRPr>
            </a:p>
          </p:txBody>
        </p:sp>
      </p:grpSp>
      <p:sp>
        <p:nvSpPr>
          <p:cNvPr id="25" name="ZoneTexte 24"/>
          <p:cNvSpPr txBox="1"/>
          <p:nvPr/>
        </p:nvSpPr>
        <p:spPr>
          <a:xfrm>
            <a:off x="155643" y="2775626"/>
            <a:ext cx="771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Kim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8262026" y="2697804"/>
            <a:ext cx="881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Isaac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4"/>
          <p:cNvSpPr txBox="1"/>
          <p:nvPr/>
        </p:nvSpPr>
        <p:spPr>
          <a:xfrm>
            <a:off x="454740" y="0"/>
            <a:ext cx="45720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Blockchain Lesson 2 - Activity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65" name="Google Shape;265;p34"/>
          <p:cNvSpPr txBox="1">
            <a:spLocks noGrp="1"/>
          </p:cNvSpPr>
          <p:nvPr>
            <p:ph type="title"/>
          </p:nvPr>
        </p:nvSpPr>
        <p:spPr>
          <a:xfrm>
            <a:off x="0" y="0"/>
            <a:ext cx="7807800" cy="68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Signature</a:t>
            </a:r>
            <a:endParaRPr/>
          </a:p>
        </p:txBody>
      </p:sp>
      <p:sp>
        <p:nvSpPr>
          <p:cNvPr id="266" name="Google Shape;266;p34"/>
          <p:cNvSpPr txBox="1">
            <a:spLocks noGrp="1"/>
          </p:cNvSpPr>
          <p:nvPr>
            <p:ph type="body" idx="1"/>
          </p:nvPr>
        </p:nvSpPr>
        <p:spPr>
          <a:xfrm>
            <a:off x="457200" y="614149"/>
            <a:ext cx="5508171" cy="45293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AutoNum type="arabicParenR"/>
            </a:pPr>
            <a:r>
              <a:rPr lang="fr-FR" dirty="0" smtClean="0"/>
              <a:t>L’émetteur applique une </a:t>
            </a:r>
            <a:r>
              <a:rPr lang="fr-FR" dirty="0" smtClean="0">
                <a:solidFill>
                  <a:srgbClr val="0070C0"/>
                </a:solidFill>
              </a:rPr>
              <a:t>fonction de hachage </a:t>
            </a:r>
            <a:r>
              <a:rPr lang="fr-FR" dirty="0" smtClean="0"/>
              <a:t>sur son message et obtient une empreinte</a:t>
            </a: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AutoNum type="arabicParenR"/>
            </a:pPr>
            <a:r>
              <a:rPr lang="fr-FR" dirty="0" smtClean="0"/>
              <a:t>L’émetteur utilise sa </a:t>
            </a:r>
            <a:r>
              <a:rPr lang="fr-FR" dirty="0" smtClean="0">
                <a:solidFill>
                  <a:srgbClr val="FF0000"/>
                </a:solidFill>
              </a:rPr>
              <a:t>clé privée </a:t>
            </a:r>
            <a:r>
              <a:rPr lang="fr-FR" dirty="0" smtClean="0"/>
              <a:t>pour coder l’empreinte. C’est sa signature</a:t>
            </a: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AutoNum type="arabicParenR"/>
            </a:pPr>
            <a:endParaRPr lang="fr-FR" dirty="0" smtClean="0"/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AutoNum type="arabicParenR"/>
            </a:pP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arenR"/>
            </a:pPr>
            <a:r>
              <a:rPr lang="en" dirty="0" smtClean="0"/>
              <a:t>Le destinataire utilise la </a:t>
            </a:r>
            <a:r>
              <a:rPr lang="en" dirty="0" smtClean="0">
                <a:solidFill>
                  <a:srgbClr val="00B050"/>
                </a:solidFill>
              </a:rPr>
              <a:t>clé publique </a:t>
            </a:r>
            <a:r>
              <a:rPr lang="en" dirty="0" smtClean="0"/>
              <a:t>de l’émetteur pour décrypter la signature et une </a:t>
            </a:r>
            <a:r>
              <a:rPr lang="en" dirty="0" smtClean="0">
                <a:solidFill>
                  <a:srgbClr val="0070C0"/>
                </a:solidFill>
              </a:rPr>
              <a:t>fonction de hachage </a:t>
            </a:r>
            <a:r>
              <a:rPr lang="en" dirty="0" smtClean="0"/>
              <a:t>sur le message.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arenR"/>
            </a:pPr>
            <a:r>
              <a:rPr lang="en" dirty="0" smtClean="0"/>
              <a:t>Si les deux suites de caractères sont identiques alors le message est authentique.</a:t>
            </a:r>
            <a:endParaRPr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t="6299" r="40354"/>
          <a:stretch>
            <a:fillRect/>
          </a:stretch>
        </p:blipFill>
        <p:spPr bwMode="auto">
          <a:xfrm>
            <a:off x="6240428" y="150128"/>
            <a:ext cx="2903572" cy="2565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 l="27917" t="5926"/>
          <a:stretch>
            <a:fillRect/>
          </a:stretch>
        </p:blipFill>
        <p:spPr bwMode="auto">
          <a:xfrm>
            <a:off x="6233100" y="3006597"/>
            <a:ext cx="2910900" cy="2136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5"/>
          <p:cNvSpPr/>
          <p:nvPr/>
        </p:nvSpPr>
        <p:spPr>
          <a:xfrm>
            <a:off x="0" y="3015100"/>
            <a:ext cx="9144000" cy="21534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35"/>
          <p:cNvSpPr/>
          <p:nvPr/>
        </p:nvSpPr>
        <p:spPr>
          <a:xfrm>
            <a:off x="0" y="345400"/>
            <a:ext cx="9144000" cy="2669700"/>
          </a:xfrm>
          <a:prstGeom prst="rect">
            <a:avLst/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35"/>
          <p:cNvSpPr txBox="1"/>
          <p:nvPr/>
        </p:nvSpPr>
        <p:spPr>
          <a:xfrm>
            <a:off x="454740" y="0"/>
            <a:ext cx="45720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Blockchain Lesson 2 - Activity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296" name="Google Shape;296;p35"/>
          <p:cNvPicPr preferRelativeResize="0"/>
          <p:nvPr/>
        </p:nvPicPr>
        <p:blipFill rotWithShape="1">
          <a:blip r:embed="rId3">
            <a:alphaModFix/>
          </a:blip>
          <a:srcRect l="25898" r="31832"/>
          <a:stretch/>
        </p:blipFill>
        <p:spPr>
          <a:xfrm>
            <a:off x="0" y="336521"/>
            <a:ext cx="907125" cy="2145996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35"/>
          <p:cNvSpPr/>
          <p:nvPr/>
        </p:nvSpPr>
        <p:spPr>
          <a:xfrm>
            <a:off x="907125" y="472025"/>
            <a:ext cx="2557200" cy="5781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Ubuntu"/>
                <a:ea typeface="Ubuntu"/>
                <a:cs typeface="Ubuntu"/>
                <a:sym typeface="Ubuntu"/>
              </a:rPr>
              <a:t>Original Message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Meet me in an hour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98" name="Google Shape;298;p35"/>
          <p:cNvSpPr/>
          <p:nvPr/>
        </p:nvSpPr>
        <p:spPr>
          <a:xfrm rot="5400000">
            <a:off x="-91200" y="2459600"/>
            <a:ext cx="3740700" cy="1302600"/>
          </a:xfrm>
          <a:prstGeom prst="bentUpArrow">
            <a:avLst>
              <a:gd name="adj1" fmla="val 25000"/>
              <a:gd name="adj2" fmla="val 24102"/>
              <a:gd name="adj3" fmla="val 25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35"/>
          <p:cNvSpPr/>
          <p:nvPr/>
        </p:nvSpPr>
        <p:spPr>
          <a:xfrm>
            <a:off x="2651150" y="4378575"/>
            <a:ext cx="2311200" cy="5781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Original Message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Meet me in an hour</a:t>
            </a:r>
            <a:endParaRPr/>
          </a:p>
        </p:txBody>
      </p:sp>
      <p:sp>
        <p:nvSpPr>
          <p:cNvPr id="300" name="Google Shape;300;p35"/>
          <p:cNvSpPr txBox="1"/>
          <p:nvPr/>
        </p:nvSpPr>
        <p:spPr>
          <a:xfrm>
            <a:off x="3563625" y="269200"/>
            <a:ext cx="1965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latin typeface="Proxima Nova"/>
                <a:ea typeface="Proxima Nova"/>
                <a:cs typeface="Proxima Nova"/>
                <a:sym typeface="Proxima Nova"/>
              </a:rPr>
              <a:t>Private</a:t>
            </a:r>
            <a:br>
              <a:rPr lang="en" sz="1900" b="1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(Only they can see)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01" name="Google Shape;301;p35"/>
          <p:cNvSpPr txBox="1"/>
          <p:nvPr/>
        </p:nvSpPr>
        <p:spPr>
          <a:xfrm>
            <a:off x="3589500" y="2938750"/>
            <a:ext cx="1965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Public</a:t>
            </a:r>
            <a:br>
              <a:rPr lang="en" sz="19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(Anyone can see)</a:t>
            </a:r>
            <a:endParaRPr sz="1900"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02" name="Google Shape;302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49699" y="2364038"/>
            <a:ext cx="680425" cy="578071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35"/>
          <p:cNvSpPr txBox="1"/>
          <p:nvPr/>
        </p:nvSpPr>
        <p:spPr>
          <a:xfrm>
            <a:off x="2843700" y="2452975"/>
            <a:ext cx="1728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Kim’s Private Key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04" name="Google Shape;304;p35"/>
          <p:cNvSpPr/>
          <p:nvPr/>
        </p:nvSpPr>
        <p:spPr>
          <a:xfrm>
            <a:off x="1641350" y="1634025"/>
            <a:ext cx="1823100" cy="5781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Message Hash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8ac819deffa821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05" name="Google Shape;305;p35"/>
          <p:cNvSpPr/>
          <p:nvPr/>
        </p:nvSpPr>
        <p:spPr>
          <a:xfrm>
            <a:off x="2328650" y="1094425"/>
            <a:ext cx="322500" cy="4953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35"/>
          <p:cNvSpPr/>
          <p:nvPr/>
        </p:nvSpPr>
        <p:spPr>
          <a:xfrm>
            <a:off x="2651150" y="3643775"/>
            <a:ext cx="2311200" cy="5781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Signature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931ab31aecc291ae</a:t>
            </a:r>
            <a:endParaRPr/>
          </a:p>
        </p:txBody>
      </p:sp>
      <p:sp>
        <p:nvSpPr>
          <p:cNvPr id="307" name="Google Shape;307;p35"/>
          <p:cNvSpPr/>
          <p:nvPr/>
        </p:nvSpPr>
        <p:spPr>
          <a:xfrm rot="5400000">
            <a:off x="1199625" y="2763525"/>
            <a:ext cx="1866300" cy="849300"/>
          </a:xfrm>
          <a:prstGeom prst="bentUpArrow">
            <a:avLst>
              <a:gd name="adj1" fmla="val 25000"/>
              <a:gd name="adj2" fmla="val 24102"/>
              <a:gd name="adj3" fmla="val 25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6"/>
          <p:cNvSpPr/>
          <p:nvPr/>
        </p:nvSpPr>
        <p:spPr>
          <a:xfrm>
            <a:off x="0" y="3015100"/>
            <a:ext cx="9144000" cy="21534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36"/>
          <p:cNvSpPr/>
          <p:nvPr/>
        </p:nvSpPr>
        <p:spPr>
          <a:xfrm>
            <a:off x="0" y="345400"/>
            <a:ext cx="9144000" cy="2669700"/>
          </a:xfrm>
          <a:prstGeom prst="rect">
            <a:avLst/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36"/>
          <p:cNvSpPr txBox="1"/>
          <p:nvPr/>
        </p:nvSpPr>
        <p:spPr>
          <a:xfrm>
            <a:off x="454740" y="0"/>
            <a:ext cx="45720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Blockchain Lesson 2 - Activity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319" name="Google Shape;319;p36"/>
          <p:cNvPicPr preferRelativeResize="0"/>
          <p:nvPr/>
        </p:nvPicPr>
        <p:blipFill rotWithShape="1">
          <a:blip r:embed="rId3">
            <a:alphaModFix/>
          </a:blip>
          <a:srcRect l="25898" r="31832"/>
          <a:stretch/>
        </p:blipFill>
        <p:spPr>
          <a:xfrm>
            <a:off x="0" y="336521"/>
            <a:ext cx="907125" cy="2145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6"/>
          <p:cNvPicPr preferRelativeResize="0"/>
          <p:nvPr/>
        </p:nvPicPr>
        <p:blipFill rotWithShape="1">
          <a:blip r:embed="rId4">
            <a:alphaModFix/>
          </a:blip>
          <a:srcRect l="31307" r="28768"/>
          <a:stretch/>
        </p:blipFill>
        <p:spPr>
          <a:xfrm>
            <a:off x="8328650" y="336525"/>
            <a:ext cx="815350" cy="2042364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36"/>
          <p:cNvSpPr/>
          <p:nvPr/>
        </p:nvSpPr>
        <p:spPr>
          <a:xfrm>
            <a:off x="907125" y="472025"/>
            <a:ext cx="2557200" cy="5781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Ubuntu"/>
                <a:ea typeface="Ubuntu"/>
                <a:cs typeface="Ubuntu"/>
                <a:sym typeface="Ubuntu"/>
              </a:rPr>
              <a:t>Original Message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Meet me in an hour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22" name="Google Shape;322;p36"/>
          <p:cNvSpPr/>
          <p:nvPr/>
        </p:nvSpPr>
        <p:spPr>
          <a:xfrm>
            <a:off x="6670325" y="4341075"/>
            <a:ext cx="2115000" cy="6156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Message Hash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8ac819deffa821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23" name="Google Shape;323;p36"/>
          <p:cNvSpPr/>
          <p:nvPr/>
        </p:nvSpPr>
        <p:spPr>
          <a:xfrm rot="5400000">
            <a:off x="-91200" y="2459600"/>
            <a:ext cx="3740700" cy="1302600"/>
          </a:xfrm>
          <a:prstGeom prst="bentUpArrow">
            <a:avLst>
              <a:gd name="adj1" fmla="val 25000"/>
              <a:gd name="adj2" fmla="val 24102"/>
              <a:gd name="adj3" fmla="val 25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36"/>
          <p:cNvSpPr/>
          <p:nvPr/>
        </p:nvSpPr>
        <p:spPr>
          <a:xfrm>
            <a:off x="2651150" y="4378575"/>
            <a:ext cx="2311200" cy="5781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Original Message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Meet me in an hour</a:t>
            </a:r>
            <a:endParaRPr/>
          </a:p>
        </p:txBody>
      </p:sp>
      <p:sp>
        <p:nvSpPr>
          <p:cNvPr id="325" name="Google Shape;325;p36"/>
          <p:cNvSpPr txBox="1"/>
          <p:nvPr/>
        </p:nvSpPr>
        <p:spPr>
          <a:xfrm>
            <a:off x="3563625" y="269200"/>
            <a:ext cx="1965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latin typeface="Proxima Nova"/>
                <a:ea typeface="Proxima Nova"/>
                <a:cs typeface="Proxima Nova"/>
                <a:sym typeface="Proxima Nova"/>
              </a:rPr>
              <a:t>Private</a:t>
            </a:r>
            <a:br>
              <a:rPr lang="en" sz="1900" b="1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(Only they can see)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26" name="Google Shape;326;p36"/>
          <p:cNvSpPr txBox="1"/>
          <p:nvPr/>
        </p:nvSpPr>
        <p:spPr>
          <a:xfrm>
            <a:off x="3589500" y="2938750"/>
            <a:ext cx="1965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Public</a:t>
            </a:r>
            <a:br>
              <a:rPr lang="en" sz="19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(Anyone can see)</a:t>
            </a:r>
            <a:endParaRPr sz="1900"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327" name="Google Shape;327;p36"/>
          <p:cNvGrpSpPr/>
          <p:nvPr/>
        </p:nvGrpSpPr>
        <p:grpSpPr>
          <a:xfrm>
            <a:off x="5428700" y="3014950"/>
            <a:ext cx="1612300" cy="615600"/>
            <a:chOff x="5428700" y="3014950"/>
            <a:chExt cx="1612300" cy="615600"/>
          </a:xfrm>
        </p:grpSpPr>
        <p:pic>
          <p:nvPicPr>
            <p:cNvPr id="328" name="Google Shape;328;p3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428700" y="3014950"/>
              <a:ext cx="724611" cy="615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9" name="Google Shape;329;p36"/>
            <p:cNvSpPr txBox="1"/>
            <p:nvPr/>
          </p:nvSpPr>
          <p:spPr>
            <a:xfrm>
              <a:off x="6153300" y="3048043"/>
              <a:ext cx="8877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Kim’s Public Key</a:t>
              </a:r>
              <a:endParaRPr sz="1100"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sp>
        <p:nvSpPr>
          <p:cNvPr id="330" name="Google Shape;330;p36"/>
          <p:cNvSpPr/>
          <p:nvPr/>
        </p:nvSpPr>
        <p:spPr>
          <a:xfrm>
            <a:off x="2651150" y="3643775"/>
            <a:ext cx="2311200" cy="5781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Signature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931ab31aecc291ae</a:t>
            </a:r>
            <a:endParaRPr/>
          </a:p>
        </p:txBody>
      </p:sp>
      <p:sp>
        <p:nvSpPr>
          <p:cNvPr id="331" name="Google Shape;331;p36"/>
          <p:cNvSpPr/>
          <p:nvPr/>
        </p:nvSpPr>
        <p:spPr>
          <a:xfrm>
            <a:off x="6670325" y="3604200"/>
            <a:ext cx="2115000" cy="5781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Decrypted Signature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8ac819deffa821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32" name="Google Shape;332;p36"/>
          <p:cNvSpPr/>
          <p:nvPr/>
        </p:nvSpPr>
        <p:spPr>
          <a:xfrm rot="-5400000">
            <a:off x="5688100" y="4094175"/>
            <a:ext cx="322500" cy="12789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36"/>
          <p:cNvSpPr/>
          <p:nvPr/>
        </p:nvSpPr>
        <p:spPr>
          <a:xfrm rot="-5400000">
            <a:off x="5688088" y="3293375"/>
            <a:ext cx="322500" cy="12789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36"/>
          <p:cNvSpPr/>
          <p:nvPr/>
        </p:nvSpPr>
        <p:spPr>
          <a:xfrm>
            <a:off x="8368075" y="3986225"/>
            <a:ext cx="276900" cy="732000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9" name="Google Shape;339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44975" y="3986225"/>
            <a:ext cx="467800" cy="4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36"/>
          <p:cNvSpPr/>
          <p:nvPr/>
        </p:nvSpPr>
        <p:spPr>
          <a:xfrm>
            <a:off x="5306250" y="2957800"/>
            <a:ext cx="1694700" cy="6465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182</Words>
  <PresentationFormat>Affichage à l'écran (16:9)</PresentationFormat>
  <Paragraphs>54</Paragraphs>
  <Slides>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Ubuntu</vt:lpstr>
      <vt:lpstr>Courier New</vt:lpstr>
      <vt:lpstr>Proxima Nova</vt:lpstr>
      <vt:lpstr>Thème Office</vt:lpstr>
      <vt:lpstr>Cryptographie</vt:lpstr>
      <vt:lpstr>Sommaire</vt:lpstr>
      <vt:lpstr>Chiffrement asymétrique</vt:lpstr>
      <vt:lpstr>Diapositive 4</vt:lpstr>
      <vt:lpstr>Signature</vt:lpstr>
      <vt:lpstr>Diapositive 6</vt:lpstr>
      <vt:lpstr>Diapositive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Cryptographie</dc:title>
  <cp:lastModifiedBy>launay</cp:lastModifiedBy>
  <cp:revision>4</cp:revision>
  <dcterms:modified xsi:type="dcterms:W3CDTF">2023-12-07T17:01:10Z</dcterms:modified>
</cp:coreProperties>
</file>