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0"/>
  </p:notesMasterIdLst>
  <p:handoutMasterIdLst>
    <p:handoutMasterId r:id="rId31"/>
  </p:handoutMasterIdLst>
  <p:sldIdLst>
    <p:sldId id="304" r:id="rId2"/>
    <p:sldId id="274" r:id="rId3"/>
    <p:sldId id="275" r:id="rId4"/>
    <p:sldId id="276" r:id="rId5"/>
    <p:sldId id="310" r:id="rId6"/>
    <p:sldId id="289" r:id="rId7"/>
    <p:sldId id="256" r:id="rId8"/>
    <p:sldId id="305" r:id="rId9"/>
    <p:sldId id="306" r:id="rId10"/>
    <p:sldId id="307" r:id="rId11"/>
    <p:sldId id="308" r:id="rId12"/>
    <p:sldId id="309" r:id="rId13"/>
    <p:sldId id="293" r:id="rId14"/>
    <p:sldId id="265" r:id="rId15"/>
    <p:sldId id="266" r:id="rId16"/>
    <p:sldId id="267" r:id="rId17"/>
    <p:sldId id="294" r:id="rId18"/>
    <p:sldId id="295" r:id="rId19"/>
    <p:sldId id="296" r:id="rId20"/>
    <p:sldId id="288" r:id="rId21"/>
    <p:sldId id="290" r:id="rId22"/>
    <p:sldId id="291" r:id="rId23"/>
    <p:sldId id="297" r:id="rId24"/>
    <p:sldId id="300" r:id="rId25"/>
    <p:sldId id="298" r:id="rId26"/>
    <p:sldId id="299" r:id="rId27"/>
    <p:sldId id="301" r:id="rId28"/>
    <p:sldId id="302" r:id="rId29"/>
  </p:sldIdLst>
  <p:sldSz cx="9144000" cy="6858000" type="screen4x3"/>
  <p:notesSz cx="6669088" cy="9926638"/>
  <p:defaultTextStyle>
    <a:defPPr>
      <a:defRPr lang="fr-FR"/>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3C80CFEB-D324-451F-98CF-6C8BC30B8D20}" type="datetimeFigureOut">
              <a:rPr lang="fr-FR" smtClean="0"/>
              <a:pPr/>
              <a:t>18/01/2014</a:t>
            </a:fld>
            <a:endParaRPr lang="fr-FR"/>
          </a:p>
        </p:txBody>
      </p:sp>
      <p:sp>
        <p:nvSpPr>
          <p:cNvPr id="4" name="Espace réservé du pied de page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fld id="{45699F31-5715-4ABB-BCD7-1D36FA107D6B}" type="slidenum">
              <a:rPr lang="fr-FR" smtClean="0"/>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1C8911D7-E45B-47A2-A6F4-950A0F5AA3B6}" type="datetimeFigureOut">
              <a:rPr lang="fr-FR" smtClean="0"/>
              <a:pPr/>
              <a:t>18/01/2014</a:t>
            </a:fld>
            <a:endParaRPr lang="fr-FR"/>
          </a:p>
        </p:txBody>
      </p:sp>
      <p:sp>
        <p:nvSpPr>
          <p:cNvPr id="4" name="Espace réservé de l'image des diapositives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66750" y="4714875"/>
            <a:ext cx="5335588" cy="4467225"/>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8250" y="9428163"/>
            <a:ext cx="2889250" cy="496887"/>
          </a:xfrm>
          <a:prstGeom prst="rect">
            <a:avLst/>
          </a:prstGeom>
        </p:spPr>
        <p:txBody>
          <a:bodyPr vert="horz" lIns="91440" tIns="45720" rIns="91440" bIns="45720" rtlCol="0" anchor="b"/>
          <a:lstStyle>
            <a:lvl1pPr algn="r">
              <a:defRPr sz="1200"/>
            </a:lvl1pPr>
          </a:lstStyle>
          <a:p>
            <a:fld id="{579CB6BA-7A8D-436F-9462-CBB4B43EE58C}"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Dans le cadre de la formation, nous allons être</a:t>
            </a:r>
            <a:r>
              <a:rPr lang="fr-FR" baseline="0" dirty="0" smtClean="0"/>
              <a:t> amené à créer et modifier le modèle de simulation de la jauge de déformation, afin de vérifier que ce modèle est cohérent ave les résultats issus du modèle réel du laboratoire et du domaine du client.</a:t>
            </a:r>
            <a:endParaRPr lang="fr-FR" dirty="0"/>
          </a:p>
        </p:txBody>
      </p:sp>
      <p:sp>
        <p:nvSpPr>
          <p:cNvPr id="4" name="Espace réservé du numéro de diapositive 3"/>
          <p:cNvSpPr>
            <a:spLocks noGrp="1"/>
          </p:cNvSpPr>
          <p:nvPr>
            <p:ph type="sldNum" sz="quarter" idx="10"/>
          </p:nvPr>
        </p:nvSpPr>
        <p:spPr/>
        <p:txBody>
          <a:bodyPr/>
          <a:lstStyle/>
          <a:p>
            <a:fld id="{579CB6BA-7A8D-436F-9462-CBB4B43EE58C}" type="slidenum">
              <a:rPr lang="fr-FR" smtClean="0"/>
              <a:pPr/>
              <a:t>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fr-F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fr-F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fr-F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fr-F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fr-F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fr-FR"/>
            </a:p>
          </p:txBody>
        </p:sp>
      </p:grpSp>
      <p:sp>
        <p:nvSpPr>
          <p:cNvPr id="21516" name="Rectangle 12"/>
          <p:cNvSpPr>
            <a:spLocks noGrp="1" noChangeArrowheads="1"/>
          </p:cNvSpPr>
          <p:nvPr>
            <p:ph type="ctrTitle"/>
          </p:nvPr>
        </p:nvSpPr>
        <p:spPr>
          <a:xfrm>
            <a:off x="990600" y="1676400"/>
            <a:ext cx="7772400" cy="1462088"/>
          </a:xfrm>
        </p:spPr>
        <p:txBody>
          <a:bodyPr/>
          <a:lstStyle>
            <a:lvl1pPr>
              <a:defRPr/>
            </a:lvl1pPr>
          </a:lstStyle>
          <a:p>
            <a:r>
              <a:rPr lang="fr-FR"/>
              <a:t>Cliquez pour modifier le style du titre</a:t>
            </a:r>
          </a:p>
        </p:txBody>
      </p:sp>
      <p:sp>
        <p:nvSpPr>
          <p:cNvPr id="2151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fr-FR"/>
              <a:t>Cliquez pour modifier le style des sous-titres du masque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fld id="{8755AF73-77A3-492F-80CA-C26DA9512E57}" type="datetimeFigureOut">
              <a:rPr lang="fr-FR"/>
              <a:pPr>
                <a:defRPr/>
              </a:pPr>
              <a:t>18/01/2014</a:t>
            </a:fld>
            <a:endParaRPr lang="fr-F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fr-F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943EF015-EE1B-48E8-B1AA-CD42B0D53741}"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4" name="Rectangle 11"/>
          <p:cNvSpPr>
            <a:spLocks noGrp="1" noChangeArrowheads="1"/>
          </p:cNvSpPr>
          <p:nvPr>
            <p:ph type="dt" sz="half" idx="10"/>
          </p:nvPr>
        </p:nvSpPr>
        <p:spPr>
          <a:ln/>
        </p:spPr>
        <p:txBody>
          <a:bodyPr/>
          <a:lstStyle>
            <a:lvl1pPr>
              <a:defRPr/>
            </a:lvl1pPr>
          </a:lstStyle>
          <a:p>
            <a:pPr>
              <a:defRPr/>
            </a:pPr>
            <a:fld id="{86410C87-35A6-4EB1-A229-F87B3A96E51B}" type="datetimeFigureOut">
              <a:rPr lang="fr-FR"/>
              <a:pPr>
                <a:defRPr/>
              </a:pPr>
              <a:t>18/01/2014</a:t>
            </a:fld>
            <a:endParaRPr lang="fr-FR"/>
          </a:p>
        </p:txBody>
      </p:sp>
      <p:sp>
        <p:nvSpPr>
          <p:cNvPr id="5" name="Rectangle 12"/>
          <p:cNvSpPr>
            <a:spLocks noGrp="1" noChangeArrowheads="1"/>
          </p:cNvSpPr>
          <p:nvPr>
            <p:ph type="ftr" sz="quarter" idx="11"/>
          </p:nvPr>
        </p:nvSpPr>
        <p:spPr>
          <a:ln/>
        </p:spPr>
        <p:txBody>
          <a:bodyPr/>
          <a:lstStyle>
            <a:lvl1pPr>
              <a:defRPr/>
            </a:lvl1pPr>
          </a:lstStyle>
          <a:p>
            <a:pPr>
              <a:defRPr/>
            </a:pPr>
            <a:endParaRPr lang="fr-FR"/>
          </a:p>
        </p:txBody>
      </p:sp>
      <p:sp>
        <p:nvSpPr>
          <p:cNvPr id="6" name="Rectangle 13"/>
          <p:cNvSpPr>
            <a:spLocks noGrp="1" noChangeArrowheads="1"/>
          </p:cNvSpPr>
          <p:nvPr>
            <p:ph type="sldNum" sz="quarter" idx="12"/>
          </p:nvPr>
        </p:nvSpPr>
        <p:spPr>
          <a:ln/>
        </p:spPr>
        <p:txBody>
          <a:bodyPr/>
          <a:lstStyle>
            <a:lvl1pPr>
              <a:defRPr/>
            </a:lvl1pPr>
          </a:lstStyle>
          <a:p>
            <a:pPr>
              <a:defRPr/>
            </a:pPr>
            <a:fld id="{289921E5-F15B-48BB-B769-AD2C4554E59D}"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04050" y="214313"/>
            <a:ext cx="1951038" cy="5918200"/>
          </a:xfrm>
        </p:spPr>
        <p:txBody>
          <a:bodyPr vert="eaVert"/>
          <a:lstStyle/>
          <a:p>
            <a:r>
              <a:rPr lang="en-US"/>
              <a:t>Cliquez pour modifier le style du titre</a:t>
            </a:r>
            <a:endParaRPr lang="fr-FR"/>
          </a:p>
        </p:txBody>
      </p:sp>
      <p:sp>
        <p:nvSpPr>
          <p:cNvPr id="3" name="Espace réservé du texte vertical 2"/>
          <p:cNvSpPr>
            <a:spLocks noGrp="1"/>
          </p:cNvSpPr>
          <p:nvPr>
            <p:ph type="body" orient="vert" idx="1"/>
          </p:nvPr>
        </p:nvSpPr>
        <p:spPr>
          <a:xfrm>
            <a:off x="1150938" y="214313"/>
            <a:ext cx="5700712" cy="5918200"/>
          </a:xfrm>
        </p:spPr>
        <p:txBody>
          <a:bodyPr vert="eaVert"/>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4" name="Rectangle 11"/>
          <p:cNvSpPr>
            <a:spLocks noGrp="1" noChangeArrowheads="1"/>
          </p:cNvSpPr>
          <p:nvPr>
            <p:ph type="dt" sz="half" idx="10"/>
          </p:nvPr>
        </p:nvSpPr>
        <p:spPr>
          <a:ln/>
        </p:spPr>
        <p:txBody>
          <a:bodyPr/>
          <a:lstStyle>
            <a:lvl1pPr>
              <a:defRPr/>
            </a:lvl1pPr>
          </a:lstStyle>
          <a:p>
            <a:pPr>
              <a:defRPr/>
            </a:pPr>
            <a:fld id="{489E43F2-4529-4169-9B6C-B2CF85C63B6A}" type="datetimeFigureOut">
              <a:rPr lang="fr-FR"/>
              <a:pPr>
                <a:defRPr/>
              </a:pPr>
              <a:t>18/01/2014</a:t>
            </a:fld>
            <a:endParaRPr lang="fr-FR"/>
          </a:p>
        </p:txBody>
      </p:sp>
      <p:sp>
        <p:nvSpPr>
          <p:cNvPr id="5" name="Rectangle 12"/>
          <p:cNvSpPr>
            <a:spLocks noGrp="1" noChangeArrowheads="1"/>
          </p:cNvSpPr>
          <p:nvPr>
            <p:ph type="ftr" sz="quarter" idx="11"/>
          </p:nvPr>
        </p:nvSpPr>
        <p:spPr>
          <a:ln/>
        </p:spPr>
        <p:txBody>
          <a:bodyPr/>
          <a:lstStyle>
            <a:lvl1pPr>
              <a:defRPr/>
            </a:lvl1pPr>
          </a:lstStyle>
          <a:p>
            <a:pPr>
              <a:defRPr/>
            </a:pPr>
            <a:endParaRPr lang="fr-FR"/>
          </a:p>
        </p:txBody>
      </p:sp>
      <p:sp>
        <p:nvSpPr>
          <p:cNvPr id="6" name="Rectangle 13"/>
          <p:cNvSpPr>
            <a:spLocks noGrp="1" noChangeArrowheads="1"/>
          </p:cNvSpPr>
          <p:nvPr>
            <p:ph type="sldNum" sz="quarter" idx="12"/>
          </p:nvPr>
        </p:nvSpPr>
        <p:spPr>
          <a:ln/>
        </p:spPr>
        <p:txBody>
          <a:bodyPr/>
          <a:lstStyle>
            <a:lvl1pPr>
              <a:defRPr/>
            </a:lvl1pPr>
          </a:lstStyle>
          <a:p>
            <a:pPr>
              <a:defRPr/>
            </a:pPr>
            <a:fld id="{5442829B-4545-4200-B02B-35909F0A0B1A}"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Cliquez pour modifier le style du titre</a:t>
            </a:r>
            <a:endParaRPr lang="fr-FR"/>
          </a:p>
        </p:txBody>
      </p:sp>
      <p:sp>
        <p:nvSpPr>
          <p:cNvPr id="3" name="Espace réservé du contenu 2"/>
          <p:cNvSpPr>
            <a:spLocks noGrp="1"/>
          </p:cNvSpPr>
          <p:nvPr>
            <p:ph idx="1"/>
          </p:nvPr>
        </p:nvSpPr>
        <p:spPr/>
        <p:txBody>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4" name="Rectangle 11"/>
          <p:cNvSpPr>
            <a:spLocks noGrp="1" noChangeArrowheads="1"/>
          </p:cNvSpPr>
          <p:nvPr>
            <p:ph type="dt" sz="half" idx="10"/>
          </p:nvPr>
        </p:nvSpPr>
        <p:spPr>
          <a:ln/>
        </p:spPr>
        <p:txBody>
          <a:bodyPr/>
          <a:lstStyle>
            <a:lvl1pPr>
              <a:defRPr/>
            </a:lvl1pPr>
          </a:lstStyle>
          <a:p>
            <a:pPr>
              <a:defRPr/>
            </a:pPr>
            <a:fld id="{18DB4D32-5473-4A74-8BE9-40CEA4F0AD5D}" type="datetimeFigureOut">
              <a:rPr lang="fr-FR"/>
              <a:pPr>
                <a:defRPr/>
              </a:pPr>
              <a:t>18/01/2014</a:t>
            </a:fld>
            <a:endParaRPr lang="fr-FR"/>
          </a:p>
        </p:txBody>
      </p:sp>
      <p:sp>
        <p:nvSpPr>
          <p:cNvPr id="5" name="Rectangle 12"/>
          <p:cNvSpPr>
            <a:spLocks noGrp="1" noChangeArrowheads="1"/>
          </p:cNvSpPr>
          <p:nvPr>
            <p:ph type="ftr" sz="quarter" idx="11"/>
          </p:nvPr>
        </p:nvSpPr>
        <p:spPr>
          <a:ln/>
        </p:spPr>
        <p:txBody>
          <a:bodyPr/>
          <a:lstStyle>
            <a:lvl1pPr>
              <a:defRPr/>
            </a:lvl1pPr>
          </a:lstStyle>
          <a:p>
            <a:pPr>
              <a:defRPr/>
            </a:pPr>
            <a:endParaRPr lang="fr-FR"/>
          </a:p>
        </p:txBody>
      </p:sp>
      <p:sp>
        <p:nvSpPr>
          <p:cNvPr id="6" name="Rectangle 13"/>
          <p:cNvSpPr>
            <a:spLocks noGrp="1" noChangeArrowheads="1"/>
          </p:cNvSpPr>
          <p:nvPr>
            <p:ph type="sldNum" sz="quarter" idx="12"/>
          </p:nvPr>
        </p:nvSpPr>
        <p:spPr>
          <a:ln/>
        </p:spPr>
        <p:txBody>
          <a:bodyPr/>
          <a:lstStyle>
            <a:lvl1pPr>
              <a:defRPr/>
            </a:lvl1pPr>
          </a:lstStyle>
          <a:p>
            <a:pPr>
              <a:defRPr/>
            </a:pPr>
            <a:fld id="{9EDD3671-0854-47ED-8AEB-17DBC37A0AA5}"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Cliquez pour modifier les styles du texte du masque</a:t>
            </a:r>
          </a:p>
        </p:txBody>
      </p:sp>
      <p:sp>
        <p:nvSpPr>
          <p:cNvPr id="4" name="Rectangle 11"/>
          <p:cNvSpPr>
            <a:spLocks noGrp="1" noChangeArrowheads="1"/>
          </p:cNvSpPr>
          <p:nvPr>
            <p:ph type="dt" sz="half" idx="10"/>
          </p:nvPr>
        </p:nvSpPr>
        <p:spPr>
          <a:ln/>
        </p:spPr>
        <p:txBody>
          <a:bodyPr/>
          <a:lstStyle>
            <a:lvl1pPr>
              <a:defRPr/>
            </a:lvl1pPr>
          </a:lstStyle>
          <a:p>
            <a:pPr>
              <a:defRPr/>
            </a:pPr>
            <a:fld id="{C373C80E-74DF-4239-A9A4-96BA0E12BD22}" type="datetimeFigureOut">
              <a:rPr lang="fr-FR"/>
              <a:pPr>
                <a:defRPr/>
              </a:pPr>
              <a:t>18/01/2014</a:t>
            </a:fld>
            <a:endParaRPr lang="fr-FR"/>
          </a:p>
        </p:txBody>
      </p:sp>
      <p:sp>
        <p:nvSpPr>
          <p:cNvPr id="5" name="Rectangle 12"/>
          <p:cNvSpPr>
            <a:spLocks noGrp="1" noChangeArrowheads="1"/>
          </p:cNvSpPr>
          <p:nvPr>
            <p:ph type="ftr" sz="quarter" idx="11"/>
          </p:nvPr>
        </p:nvSpPr>
        <p:spPr>
          <a:ln/>
        </p:spPr>
        <p:txBody>
          <a:bodyPr/>
          <a:lstStyle>
            <a:lvl1pPr>
              <a:defRPr/>
            </a:lvl1pPr>
          </a:lstStyle>
          <a:p>
            <a:pPr>
              <a:defRPr/>
            </a:pPr>
            <a:endParaRPr lang="fr-FR"/>
          </a:p>
        </p:txBody>
      </p:sp>
      <p:sp>
        <p:nvSpPr>
          <p:cNvPr id="6" name="Rectangle 13"/>
          <p:cNvSpPr>
            <a:spLocks noGrp="1" noChangeArrowheads="1"/>
          </p:cNvSpPr>
          <p:nvPr>
            <p:ph type="sldNum" sz="quarter" idx="12"/>
          </p:nvPr>
        </p:nvSpPr>
        <p:spPr>
          <a:ln/>
        </p:spPr>
        <p:txBody>
          <a:bodyPr/>
          <a:lstStyle>
            <a:lvl1pPr>
              <a:defRPr/>
            </a:lvl1pPr>
          </a:lstStyle>
          <a:p>
            <a:pPr>
              <a:defRPr/>
            </a:pPr>
            <a:fld id="{D2ED33CD-50C2-437E-B102-CD612512136E}"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Cliquez pour modifier le style du titre</a:t>
            </a:r>
            <a:endParaRPr lang="fr-FR"/>
          </a:p>
        </p:txBody>
      </p:sp>
      <p:sp>
        <p:nvSpPr>
          <p:cNvPr id="3" name="Espace réservé du contenu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4" name="Espace réservé du contenu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5" name="Rectangle 11"/>
          <p:cNvSpPr>
            <a:spLocks noGrp="1" noChangeArrowheads="1"/>
          </p:cNvSpPr>
          <p:nvPr>
            <p:ph type="dt" sz="half" idx="10"/>
          </p:nvPr>
        </p:nvSpPr>
        <p:spPr>
          <a:ln/>
        </p:spPr>
        <p:txBody>
          <a:bodyPr/>
          <a:lstStyle>
            <a:lvl1pPr>
              <a:defRPr/>
            </a:lvl1pPr>
          </a:lstStyle>
          <a:p>
            <a:pPr>
              <a:defRPr/>
            </a:pPr>
            <a:fld id="{9BD76788-C61F-4322-9F61-829947C1A0EC}" type="datetimeFigureOut">
              <a:rPr lang="fr-FR"/>
              <a:pPr>
                <a:defRPr/>
              </a:pPr>
              <a:t>18/01/2014</a:t>
            </a:fld>
            <a:endParaRPr lang="fr-FR"/>
          </a:p>
        </p:txBody>
      </p:sp>
      <p:sp>
        <p:nvSpPr>
          <p:cNvPr id="6" name="Rectangle 12"/>
          <p:cNvSpPr>
            <a:spLocks noGrp="1" noChangeArrowheads="1"/>
          </p:cNvSpPr>
          <p:nvPr>
            <p:ph type="ftr" sz="quarter" idx="11"/>
          </p:nvPr>
        </p:nvSpPr>
        <p:spPr>
          <a:ln/>
        </p:spPr>
        <p:txBody>
          <a:bodyPr/>
          <a:lstStyle>
            <a:lvl1pPr>
              <a:defRPr/>
            </a:lvl1pPr>
          </a:lstStyle>
          <a:p>
            <a:pPr>
              <a:defRPr/>
            </a:pPr>
            <a:endParaRPr lang="fr-FR"/>
          </a:p>
        </p:txBody>
      </p:sp>
      <p:sp>
        <p:nvSpPr>
          <p:cNvPr id="7" name="Rectangle 13"/>
          <p:cNvSpPr>
            <a:spLocks noGrp="1" noChangeArrowheads="1"/>
          </p:cNvSpPr>
          <p:nvPr>
            <p:ph type="sldNum" sz="quarter" idx="12"/>
          </p:nvPr>
        </p:nvSpPr>
        <p:spPr>
          <a:ln/>
        </p:spPr>
        <p:txBody>
          <a:bodyPr/>
          <a:lstStyle>
            <a:lvl1pPr>
              <a:defRPr/>
            </a:lvl1pPr>
          </a:lstStyle>
          <a:p>
            <a:pPr>
              <a:defRPr/>
            </a:pPr>
            <a:fld id="{A9908012-B8BF-487D-BD30-58226DBD82EE}"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en-US"/>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7" name="Rectangle 11"/>
          <p:cNvSpPr>
            <a:spLocks noGrp="1" noChangeArrowheads="1"/>
          </p:cNvSpPr>
          <p:nvPr>
            <p:ph type="dt" sz="half" idx="10"/>
          </p:nvPr>
        </p:nvSpPr>
        <p:spPr>
          <a:ln/>
        </p:spPr>
        <p:txBody>
          <a:bodyPr/>
          <a:lstStyle>
            <a:lvl1pPr>
              <a:defRPr/>
            </a:lvl1pPr>
          </a:lstStyle>
          <a:p>
            <a:pPr>
              <a:defRPr/>
            </a:pPr>
            <a:fld id="{BFF8CB10-8878-4D01-8EC5-55E2F7695452}" type="datetimeFigureOut">
              <a:rPr lang="fr-FR"/>
              <a:pPr>
                <a:defRPr/>
              </a:pPr>
              <a:t>18/01/2014</a:t>
            </a:fld>
            <a:endParaRPr lang="fr-FR"/>
          </a:p>
        </p:txBody>
      </p:sp>
      <p:sp>
        <p:nvSpPr>
          <p:cNvPr id="8" name="Rectangle 12"/>
          <p:cNvSpPr>
            <a:spLocks noGrp="1" noChangeArrowheads="1"/>
          </p:cNvSpPr>
          <p:nvPr>
            <p:ph type="ftr" sz="quarter" idx="11"/>
          </p:nvPr>
        </p:nvSpPr>
        <p:spPr>
          <a:ln/>
        </p:spPr>
        <p:txBody>
          <a:bodyPr/>
          <a:lstStyle>
            <a:lvl1pPr>
              <a:defRPr/>
            </a:lvl1pPr>
          </a:lstStyle>
          <a:p>
            <a:pPr>
              <a:defRPr/>
            </a:pPr>
            <a:endParaRPr lang="fr-FR"/>
          </a:p>
        </p:txBody>
      </p:sp>
      <p:sp>
        <p:nvSpPr>
          <p:cNvPr id="9" name="Rectangle 13"/>
          <p:cNvSpPr>
            <a:spLocks noGrp="1" noChangeArrowheads="1"/>
          </p:cNvSpPr>
          <p:nvPr>
            <p:ph type="sldNum" sz="quarter" idx="12"/>
          </p:nvPr>
        </p:nvSpPr>
        <p:spPr>
          <a:ln/>
        </p:spPr>
        <p:txBody>
          <a:bodyPr/>
          <a:lstStyle>
            <a:lvl1pPr>
              <a:defRPr/>
            </a:lvl1pPr>
          </a:lstStyle>
          <a:p>
            <a:pPr>
              <a:defRPr/>
            </a:pPr>
            <a:fld id="{F0156444-D5AC-4F3A-A600-C9DA08A52301}"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Cliquez pour modifier le style du titre</a:t>
            </a:r>
            <a:endParaRPr lang="fr-FR"/>
          </a:p>
        </p:txBody>
      </p:sp>
      <p:sp>
        <p:nvSpPr>
          <p:cNvPr id="3" name="Rectangle 11"/>
          <p:cNvSpPr>
            <a:spLocks noGrp="1" noChangeArrowheads="1"/>
          </p:cNvSpPr>
          <p:nvPr>
            <p:ph type="dt" sz="half" idx="10"/>
          </p:nvPr>
        </p:nvSpPr>
        <p:spPr>
          <a:ln/>
        </p:spPr>
        <p:txBody>
          <a:bodyPr/>
          <a:lstStyle>
            <a:lvl1pPr>
              <a:defRPr/>
            </a:lvl1pPr>
          </a:lstStyle>
          <a:p>
            <a:pPr>
              <a:defRPr/>
            </a:pPr>
            <a:fld id="{810C377D-B939-46E9-A69A-E955216FBF9F}" type="datetimeFigureOut">
              <a:rPr lang="fr-FR"/>
              <a:pPr>
                <a:defRPr/>
              </a:pPr>
              <a:t>18/01/2014</a:t>
            </a:fld>
            <a:endParaRPr lang="fr-FR"/>
          </a:p>
        </p:txBody>
      </p:sp>
      <p:sp>
        <p:nvSpPr>
          <p:cNvPr id="4" name="Rectangle 12"/>
          <p:cNvSpPr>
            <a:spLocks noGrp="1" noChangeArrowheads="1"/>
          </p:cNvSpPr>
          <p:nvPr>
            <p:ph type="ftr" sz="quarter" idx="11"/>
          </p:nvPr>
        </p:nvSpPr>
        <p:spPr>
          <a:ln/>
        </p:spPr>
        <p:txBody>
          <a:bodyPr/>
          <a:lstStyle>
            <a:lvl1pPr>
              <a:defRPr/>
            </a:lvl1pPr>
          </a:lstStyle>
          <a:p>
            <a:pPr>
              <a:defRPr/>
            </a:pPr>
            <a:endParaRPr lang="fr-FR"/>
          </a:p>
        </p:txBody>
      </p:sp>
      <p:sp>
        <p:nvSpPr>
          <p:cNvPr id="5" name="Rectangle 13"/>
          <p:cNvSpPr>
            <a:spLocks noGrp="1" noChangeArrowheads="1"/>
          </p:cNvSpPr>
          <p:nvPr>
            <p:ph type="sldNum" sz="quarter" idx="12"/>
          </p:nvPr>
        </p:nvSpPr>
        <p:spPr>
          <a:ln/>
        </p:spPr>
        <p:txBody>
          <a:bodyPr/>
          <a:lstStyle>
            <a:lvl1pPr>
              <a:defRPr/>
            </a:lvl1pPr>
          </a:lstStyle>
          <a:p>
            <a:pPr>
              <a:defRPr/>
            </a:pPr>
            <a:fld id="{44A545C9-2792-41CF-B189-848045364FED}"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FC65117E-939B-4443-99F5-3887713C0000}" type="datetimeFigureOut">
              <a:rPr lang="fr-FR"/>
              <a:pPr>
                <a:defRPr/>
              </a:pPr>
              <a:t>18/01/2014</a:t>
            </a:fld>
            <a:endParaRPr lang="fr-FR"/>
          </a:p>
        </p:txBody>
      </p:sp>
      <p:sp>
        <p:nvSpPr>
          <p:cNvPr id="3" name="Rectangle 12"/>
          <p:cNvSpPr>
            <a:spLocks noGrp="1" noChangeArrowheads="1"/>
          </p:cNvSpPr>
          <p:nvPr>
            <p:ph type="ftr" sz="quarter" idx="11"/>
          </p:nvPr>
        </p:nvSpPr>
        <p:spPr>
          <a:ln/>
        </p:spPr>
        <p:txBody>
          <a:bodyPr/>
          <a:lstStyle>
            <a:lvl1pPr>
              <a:defRPr/>
            </a:lvl1pPr>
          </a:lstStyle>
          <a:p>
            <a:pPr>
              <a:defRPr/>
            </a:pPr>
            <a:endParaRPr lang="fr-FR"/>
          </a:p>
        </p:txBody>
      </p:sp>
      <p:sp>
        <p:nvSpPr>
          <p:cNvPr id="4" name="Rectangle 13"/>
          <p:cNvSpPr>
            <a:spLocks noGrp="1" noChangeArrowheads="1"/>
          </p:cNvSpPr>
          <p:nvPr>
            <p:ph type="sldNum" sz="quarter" idx="12"/>
          </p:nvPr>
        </p:nvSpPr>
        <p:spPr>
          <a:ln/>
        </p:spPr>
        <p:txBody>
          <a:bodyPr/>
          <a:lstStyle>
            <a:lvl1pPr>
              <a:defRPr/>
            </a:lvl1pPr>
          </a:lstStyle>
          <a:p>
            <a:pPr>
              <a:defRPr/>
            </a:pPr>
            <a:fld id="{93A6E22B-FA47-4A12-95B3-E6CAD0F5CFC1}"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en-US"/>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Cliquez pour modifier les styles du texte du masque</a:t>
            </a:r>
          </a:p>
        </p:txBody>
      </p:sp>
      <p:sp>
        <p:nvSpPr>
          <p:cNvPr id="5" name="Rectangle 11"/>
          <p:cNvSpPr>
            <a:spLocks noGrp="1" noChangeArrowheads="1"/>
          </p:cNvSpPr>
          <p:nvPr>
            <p:ph type="dt" sz="half" idx="10"/>
          </p:nvPr>
        </p:nvSpPr>
        <p:spPr>
          <a:ln/>
        </p:spPr>
        <p:txBody>
          <a:bodyPr/>
          <a:lstStyle>
            <a:lvl1pPr>
              <a:defRPr/>
            </a:lvl1pPr>
          </a:lstStyle>
          <a:p>
            <a:pPr>
              <a:defRPr/>
            </a:pPr>
            <a:fld id="{E5F272BB-039B-4519-BA3A-FD53615D4BC3}" type="datetimeFigureOut">
              <a:rPr lang="fr-FR"/>
              <a:pPr>
                <a:defRPr/>
              </a:pPr>
              <a:t>18/01/2014</a:t>
            </a:fld>
            <a:endParaRPr lang="fr-FR"/>
          </a:p>
        </p:txBody>
      </p:sp>
      <p:sp>
        <p:nvSpPr>
          <p:cNvPr id="6" name="Rectangle 12"/>
          <p:cNvSpPr>
            <a:spLocks noGrp="1" noChangeArrowheads="1"/>
          </p:cNvSpPr>
          <p:nvPr>
            <p:ph type="ftr" sz="quarter" idx="11"/>
          </p:nvPr>
        </p:nvSpPr>
        <p:spPr>
          <a:ln/>
        </p:spPr>
        <p:txBody>
          <a:bodyPr/>
          <a:lstStyle>
            <a:lvl1pPr>
              <a:defRPr/>
            </a:lvl1pPr>
          </a:lstStyle>
          <a:p>
            <a:pPr>
              <a:defRPr/>
            </a:pPr>
            <a:endParaRPr lang="fr-FR"/>
          </a:p>
        </p:txBody>
      </p:sp>
      <p:sp>
        <p:nvSpPr>
          <p:cNvPr id="7" name="Rectangle 13"/>
          <p:cNvSpPr>
            <a:spLocks noGrp="1" noChangeArrowheads="1"/>
          </p:cNvSpPr>
          <p:nvPr>
            <p:ph type="sldNum" sz="quarter" idx="12"/>
          </p:nvPr>
        </p:nvSpPr>
        <p:spPr>
          <a:ln/>
        </p:spPr>
        <p:txBody>
          <a:bodyPr/>
          <a:lstStyle>
            <a:lvl1pPr>
              <a:defRPr/>
            </a:lvl1pPr>
          </a:lstStyle>
          <a:p>
            <a:pPr>
              <a:defRPr/>
            </a:pPr>
            <a:fld id="{1D57659C-6DAF-4803-98B8-573DE3D7DA45}"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en-US"/>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Cliquez pour modifier les styles du texte du masque</a:t>
            </a:r>
          </a:p>
        </p:txBody>
      </p:sp>
      <p:sp>
        <p:nvSpPr>
          <p:cNvPr id="5" name="Rectangle 11"/>
          <p:cNvSpPr>
            <a:spLocks noGrp="1" noChangeArrowheads="1"/>
          </p:cNvSpPr>
          <p:nvPr>
            <p:ph type="dt" sz="half" idx="10"/>
          </p:nvPr>
        </p:nvSpPr>
        <p:spPr>
          <a:ln/>
        </p:spPr>
        <p:txBody>
          <a:bodyPr/>
          <a:lstStyle>
            <a:lvl1pPr>
              <a:defRPr/>
            </a:lvl1pPr>
          </a:lstStyle>
          <a:p>
            <a:pPr>
              <a:defRPr/>
            </a:pPr>
            <a:fld id="{9F03C24B-9A25-4CDF-A1EF-BE2FEA745666}" type="datetimeFigureOut">
              <a:rPr lang="fr-FR"/>
              <a:pPr>
                <a:defRPr/>
              </a:pPr>
              <a:t>18/01/2014</a:t>
            </a:fld>
            <a:endParaRPr lang="fr-FR"/>
          </a:p>
        </p:txBody>
      </p:sp>
      <p:sp>
        <p:nvSpPr>
          <p:cNvPr id="6" name="Rectangle 12"/>
          <p:cNvSpPr>
            <a:spLocks noGrp="1" noChangeArrowheads="1"/>
          </p:cNvSpPr>
          <p:nvPr>
            <p:ph type="ftr" sz="quarter" idx="11"/>
          </p:nvPr>
        </p:nvSpPr>
        <p:spPr>
          <a:ln/>
        </p:spPr>
        <p:txBody>
          <a:bodyPr/>
          <a:lstStyle>
            <a:lvl1pPr>
              <a:defRPr/>
            </a:lvl1pPr>
          </a:lstStyle>
          <a:p>
            <a:pPr>
              <a:defRPr/>
            </a:pPr>
            <a:endParaRPr lang="fr-FR"/>
          </a:p>
        </p:txBody>
      </p:sp>
      <p:sp>
        <p:nvSpPr>
          <p:cNvPr id="7" name="Rectangle 13"/>
          <p:cNvSpPr>
            <a:spLocks noGrp="1" noChangeArrowheads="1"/>
          </p:cNvSpPr>
          <p:nvPr>
            <p:ph type="sldNum" sz="quarter" idx="12"/>
          </p:nvPr>
        </p:nvSpPr>
        <p:spPr>
          <a:ln/>
        </p:spPr>
        <p:txBody>
          <a:bodyPr/>
          <a:lstStyle>
            <a:lvl1pPr>
              <a:defRPr/>
            </a:lvl1pPr>
          </a:lstStyle>
          <a:p>
            <a:pPr>
              <a:defRPr/>
            </a:pPr>
            <a:fld id="{BD2C8859-6694-4A45-A69A-770288CC2C07}"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fr-FR" sz="2400"/>
          </a:p>
        </p:txBody>
      </p:sp>
      <p:sp>
        <p:nvSpPr>
          <p:cNvPr id="20483"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fr-FR" sz="2400"/>
          </a:p>
        </p:txBody>
      </p:sp>
      <p:sp>
        <p:nvSpPr>
          <p:cNvPr id="20484"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fr-FR" sz="2400"/>
          </a:p>
        </p:txBody>
      </p:sp>
      <p:sp>
        <p:nvSpPr>
          <p:cNvPr id="20485"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fr-FR" sz="2400"/>
          </a:p>
        </p:txBody>
      </p:sp>
      <p:sp>
        <p:nvSpPr>
          <p:cNvPr id="20486"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fr-FR" sz="2400"/>
          </a:p>
        </p:txBody>
      </p:sp>
      <p:sp>
        <p:nvSpPr>
          <p:cNvPr id="20487"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fr-FR" sz="2400"/>
          </a:p>
        </p:txBody>
      </p:sp>
      <p:sp>
        <p:nvSpPr>
          <p:cNvPr id="20488"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fr-FR" sz="2400"/>
          </a:p>
        </p:txBody>
      </p:sp>
      <p:sp>
        <p:nvSpPr>
          <p:cNvPr id="103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smtClean="0"/>
              <a:t>Cliquez pour modifier le style du titre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20491"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fld id="{0400FEAF-EB23-4314-B2AE-C84FA9AA72E2}" type="datetimeFigureOut">
              <a:rPr lang="fr-FR"/>
              <a:pPr>
                <a:defRPr/>
              </a:pPr>
              <a:t>18/01/2014</a:t>
            </a:fld>
            <a:endParaRPr lang="fr-FR"/>
          </a:p>
        </p:txBody>
      </p:sp>
      <p:sp>
        <p:nvSpPr>
          <p:cNvPr id="20492"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fr-FR"/>
          </a:p>
        </p:txBody>
      </p:sp>
      <p:sp>
        <p:nvSpPr>
          <p:cNvPr id="20493"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A764F6C0-51C7-447F-B18F-A0A9046F84AB}"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torsion.avi"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compression.avi" TargetMode="External"/><Relationship Id="rId2" Type="http://schemas.openxmlformats.org/officeDocument/2006/relationships/hyperlink" Target="traction.avi" TargetMode="Externa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torsion.avi"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cisaille.avi"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hyperlink" Target="flexion.avi"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1115616" y="2708920"/>
            <a:ext cx="7181850" cy="2505075"/>
          </a:xfrm>
          <a:prstGeom prst="rect">
            <a:avLst/>
          </a:prstGeom>
          <a:noFill/>
          <a:ln w="9525">
            <a:noFill/>
            <a:miter lim="800000"/>
            <a:headEnd/>
            <a:tailEnd/>
          </a:ln>
        </p:spPr>
      </p:pic>
      <p:pic>
        <p:nvPicPr>
          <p:cNvPr id="5" name="Image 4" descr="Ensemble_agitation.JPG"/>
          <p:cNvPicPr/>
          <p:nvPr/>
        </p:nvPicPr>
        <p:blipFill>
          <a:blip r:embed="rId4" cstate="print"/>
          <a:stretch>
            <a:fillRect/>
          </a:stretch>
        </p:blipFill>
        <p:spPr>
          <a:xfrm>
            <a:off x="899592" y="4293096"/>
            <a:ext cx="1800200" cy="1569837"/>
          </a:xfrm>
          <a:prstGeom prst="rect">
            <a:avLst/>
          </a:prstGeom>
        </p:spPr>
      </p:pic>
      <p:pic>
        <p:nvPicPr>
          <p:cNvPr id="4" name="Image 3" descr="I:\jf\ssi\1°S_SI\2013-2014\000000-2013.2014-0000000\3_7_Acquerir_Capteurs\3_tp_capteurs\hemomixer\hemomixer\hemomixer.png"/>
          <p:cNvPicPr/>
          <p:nvPr/>
        </p:nvPicPr>
        <p:blipFill>
          <a:blip r:embed="rId5" cstate="print"/>
          <a:srcRect/>
          <a:stretch>
            <a:fillRect/>
          </a:stretch>
        </p:blipFill>
        <p:spPr bwMode="auto">
          <a:xfrm>
            <a:off x="755576" y="2636912"/>
            <a:ext cx="1870710" cy="14008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fr-FR" dirty="0" smtClean="0"/>
              <a:t>Objectifs de la </a:t>
            </a:r>
            <a:r>
              <a:rPr lang="fr-FR" dirty="0" err="1" smtClean="0"/>
              <a:t>RdM</a:t>
            </a:r>
            <a:endParaRPr lang="fr-FR" dirty="0" smtClean="0"/>
          </a:p>
        </p:txBody>
      </p:sp>
      <p:sp>
        <p:nvSpPr>
          <p:cNvPr id="16386" name="Rectangle 3"/>
          <p:cNvSpPr>
            <a:spLocks noGrp="1" noChangeArrowheads="1"/>
          </p:cNvSpPr>
          <p:nvPr>
            <p:ph type="body" idx="1"/>
          </p:nvPr>
        </p:nvSpPr>
        <p:spPr/>
        <p:txBody>
          <a:bodyPr/>
          <a:lstStyle/>
          <a:p>
            <a:pPr eaLnBrk="1" hangingPunct="1"/>
            <a:r>
              <a:rPr lang="fr-FR" dirty="0" smtClean="0"/>
              <a:t>Etudier la déformation d’une pièce ou d’un ensemble de pièces.</a:t>
            </a:r>
          </a:p>
        </p:txBody>
      </p:sp>
      <p:pic>
        <p:nvPicPr>
          <p:cNvPr id="16387" name="Picture 4" descr="FAE_visualization"/>
          <p:cNvPicPr>
            <a:picLocks noChangeAspect="1" noChangeArrowheads="1"/>
          </p:cNvPicPr>
          <p:nvPr/>
        </p:nvPicPr>
        <p:blipFill>
          <a:blip r:embed="rId2" cstate="print"/>
          <a:srcRect/>
          <a:stretch>
            <a:fillRect/>
          </a:stretch>
        </p:blipFill>
        <p:spPr bwMode="auto">
          <a:xfrm>
            <a:off x="4067175" y="3051175"/>
            <a:ext cx="5076825" cy="3806825"/>
          </a:xfrm>
          <a:prstGeom prst="rect">
            <a:avLst/>
          </a:prstGeom>
          <a:noFill/>
          <a:ln w="9525">
            <a:noFill/>
            <a:miter lim="800000"/>
            <a:headEnd/>
            <a:tailEnd/>
          </a:ln>
        </p:spPr>
      </p:pic>
      <p:pic>
        <p:nvPicPr>
          <p:cNvPr id="16388" name="Picture 7">
            <a:hlinkClick r:id="rId3" action="ppaction://hlinkfile"/>
          </p:cNvPr>
          <p:cNvPicPr>
            <a:picLocks noChangeAspect="1" noChangeArrowheads="1"/>
          </p:cNvPicPr>
          <p:nvPr/>
        </p:nvPicPr>
        <p:blipFill>
          <a:blip r:embed="rId4" cstate="print"/>
          <a:srcRect l="57278" t="34700" r="6680" b="30598"/>
          <a:stretch>
            <a:fillRect/>
          </a:stretch>
        </p:blipFill>
        <p:spPr bwMode="auto">
          <a:xfrm>
            <a:off x="250825" y="3502025"/>
            <a:ext cx="3457575" cy="266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fr-FR" dirty="0" smtClean="0"/>
              <a:t>Objectifs de la </a:t>
            </a:r>
            <a:r>
              <a:rPr lang="fr-FR" dirty="0" err="1" smtClean="0"/>
              <a:t>RdM</a:t>
            </a:r>
            <a:endParaRPr lang="fr-FR" dirty="0" smtClean="0"/>
          </a:p>
        </p:txBody>
      </p:sp>
      <p:sp>
        <p:nvSpPr>
          <p:cNvPr id="16386" name="Rectangle 3"/>
          <p:cNvSpPr>
            <a:spLocks noGrp="1" noChangeArrowheads="1"/>
          </p:cNvSpPr>
          <p:nvPr>
            <p:ph type="body" idx="1"/>
          </p:nvPr>
        </p:nvSpPr>
        <p:spPr>
          <a:xfrm>
            <a:off x="971600" y="2564904"/>
            <a:ext cx="7772400" cy="2923455"/>
          </a:xfrm>
        </p:spPr>
        <p:txBody>
          <a:bodyPr/>
          <a:lstStyle/>
          <a:p>
            <a:pPr algn="just" eaLnBrk="1" hangingPunct="1"/>
            <a:r>
              <a:rPr lang="fr-FR" dirty="0" smtClean="0"/>
              <a:t>Ces études permettent de choisir le matériau et les dimensions d’une pièce mécanique en fonction des conditions de déformation et de résistances requises.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1"/>
          <p:cNvSpPr>
            <a:spLocks noGrp="1"/>
          </p:cNvSpPr>
          <p:nvPr>
            <p:ph type="title" idx="4294967295"/>
          </p:nvPr>
        </p:nvSpPr>
        <p:spPr/>
        <p:txBody>
          <a:bodyPr anchor="ctr"/>
          <a:lstStyle/>
          <a:p>
            <a:pPr eaLnBrk="1" hangingPunct="1"/>
            <a:r>
              <a:rPr lang="fr-FR" dirty="0" smtClean="0"/>
              <a:t>Hypothèse de la </a:t>
            </a:r>
            <a:r>
              <a:rPr lang="fr-FR" dirty="0" err="1" smtClean="0"/>
              <a:t>RdM</a:t>
            </a:r>
            <a:endParaRPr lang="fr-FR" dirty="0" smtClean="0"/>
          </a:p>
        </p:txBody>
      </p:sp>
      <p:sp>
        <p:nvSpPr>
          <p:cNvPr id="21506" name="Espace réservé du contenu 2"/>
          <p:cNvSpPr>
            <a:spLocks noGrp="1"/>
          </p:cNvSpPr>
          <p:nvPr>
            <p:ph idx="4294967295"/>
          </p:nvPr>
        </p:nvSpPr>
        <p:spPr/>
        <p:txBody>
          <a:bodyPr/>
          <a:lstStyle/>
          <a:p>
            <a:r>
              <a:rPr lang="fr-FR" sz="2000" dirty="0" smtClean="0"/>
              <a:t>La RDM étudie des pièces dont les formes sont relativement simples. Ces pièces sont désignées sous le terme de « poutres ».</a:t>
            </a:r>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r>
              <a:rPr lang="fr-FR" sz="2000" dirty="0" smtClean="0"/>
              <a:t> </a:t>
            </a:r>
            <a:r>
              <a:rPr lang="fr-FR" sz="2000" b="1" u="sng" dirty="0" smtClean="0"/>
              <a:t>Poutre</a:t>
            </a:r>
            <a:r>
              <a:rPr lang="fr-FR" sz="2000" u="sng" dirty="0" smtClean="0"/>
              <a:t> :</a:t>
            </a:r>
            <a:r>
              <a:rPr lang="fr-FR" sz="2000" dirty="0" smtClean="0"/>
              <a:t> on appelle </a:t>
            </a:r>
            <a:r>
              <a:rPr lang="fr-FR" sz="2000" i="1" dirty="0" smtClean="0"/>
              <a:t>poutre</a:t>
            </a:r>
            <a:r>
              <a:rPr lang="fr-FR" sz="2000" dirty="0" smtClean="0"/>
              <a:t>  un solide engendré par une surface plane (S) dont le centre de surface G décrit une courbe plane (C) appelée </a:t>
            </a:r>
            <a:r>
              <a:rPr lang="fr-FR" sz="2000" i="1" dirty="0" smtClean="0"/>
              <a:t>ligne moyenne</a:t>
            </a:r>
            <a:r>
              <a:rPr lang="fr-FR" sz="2000" dirty="0" smtClean="0"/>
              <a:t>.</a:t>
            </a:r>
          </a:p>
        </p:txBody>
      </p:sp>
      <p:pic>
        <p:nvPicPr>
          <p:cNvPr id="21508" name="Picture 6"/>
          <p:cNvPicPr>
            <a:picLocks noChangeAspect="1" noChangeArrowheads="1"/>
          </p:cNvPicPr>
          <p:nvPr/>
        </p:nvPicPr>
        <p:blipFill>
          <a:blip r:embed="rId2" cstate="print"/>
          <a:srcRect/>
          <a:stretch>
            <a:fillRect/>
          </a:stretch>
        </p:blipFill>
        <p:spPr bwMode="auto">
          <a:xfrm>
            <a:off x="2843808" y="2996952"/>
            <a:ext cx="3702838" cy="26028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1"/>
          <p:cNvSpPr>
            <a:spLocks noGrp="1"/>
          </p:cNvSpPr>
          <p:nvPr>
            <p:ph type="title" idx="4294967295"/>
          </p:nvPr>
        </p:nvSpPr>
        <p:spPr/>
        <p:txBody>
          <a:bodyPr anchor="ctr"/>
          <a:lstStyle/>
          <a:p>
            <a:pPr eaLnBrk="1" hangingPunct="1"/>
            <a:r>
              <a:rPr lang="fr-FR" dirty="0" smtClean="0"/>
              <a:t>Contraintes</a:t>
            </a:r>
          </a:p>
        </p:txBody>
      </p:sp>
      <p:sp>
        <p:nvSpPr>
          <p:cNvPr id="21506" name="Espace réservé du contenu 2"/>
          <p:cNvSpPr>
            <a:spLocks noGrp="1"/>
          </p:cNvSpPr>
          <p:nvPr>
            <p:ph idx="4294967295"/>
          </p:nvPr>
        </p:nvSpPr>
        <p:spPr>
          <a:xfrm>
            <a:off x="683568" y="2132856"/>
            <a:ext cx="5976664" cy="4104456"/>
          </a:xfrm>
        </p:spPr>
        <p:txBody>
          <a:bodyPr/>
          <a:lstStyle/>
          <a:p>
            <a:r>
              <a:rPr lang="fr-FR" sz="2000" dirty="0" smtClean="0"/>
              <a:t>Les contraintes produisent des déformations sur le milieu où elles sont appliquées. </a:t>
            </a:r>
          </a:p>
          <a:p>
            <a:pPr>
              <a:buNone/>
            </a:pPr>
            <a:r>
              <a:rPr lang="fr-FR" sz="2000" dirty="0" smtClean="0"/>
              <a:t>	Lorsque l'on exerce une </a:t>
            </a:r>
            <a:r>
              <a:rPr lang="fr-FR" sz="2000" dirty="0" smtClean="0">
                <a:hlinkClick r:id="rId2" action="ppaction://hlinkfile"/>
              </a:rPr>
              <a:t>traction</a:t>
            </a:r>
            <a:r>
              <a:rPr lang="fr-FR" sz="2000" dirty="0" smtClean="0"/>
              <a:t> ou une </a:t>
            </a:r>
            <a:r>
              <a:rPr lang="fr-FR" sz="2000" dirty="0" smtClean="0">
                <a:hlinkClick r:id="rId3" action="ppaction://hlinkfile"/>
              </a:rPr>
              <a:t>compression </a:t>
            </a:r>
            <a:r>
              <a:rPr lang="fr-FR" sz="2000" dirty="0" smtClean="0"/>
              <a:t>sur un cylindre par exemple, </a:t>
            </a:r>
          </a:p>
          <a:p>
            <a:pPr>
              <a:buNone/>
            </a:pPr>
            <a:r>
              <a:rPr lang="fr-FR" sz="2000" dirty="0" smtClean="0"/>
              <a:t>	on constate que sa longueur et sa largeur</a:t>
            </a:r>
            <a:r>
              <a:rPr lang="fr-FR" sz="2000" i="1" dirty="0" smtClean="0"/>
              <a:t> </a:t>
            </a:r>
            <a:r>
              <a:rPr lang="fr-FR" sz="2000" dirty="0" smtClean="0"/>
              <a:t>varient. </a:t>
            </a:r>
          </a:p>
          <a:p>
            <a:pPr>
              <a:buNone/>
            </a:pPr>
            <a:r>
              <a:rPr lang="fr-FR" sz="2000" dirty="0" smtClean="0"/>
              <a:t>	</a:t>
            </a:r>
          </a:p>
          <a:p>
            <a:pPr lvl="0">
              <a:buNone/>
            </a:pPr>
            <a:r>
              <a:rPr lang="fr-FR" sz="2000" dirty="0" smtClean="0"/>
              <a:t>	On distinguera donc </a:t>
            </a:r>
          </a:p>
          <a:p>
            <a:pPr lvl="0"/>
            <a:endParaRPr lang="fr-FR" sz="2000" dirty="0" smtClean="0"/>
          </a:p>
          <a:p>
            <a:pPr lvl="0"/>
            <a:r>
              <a:rPr lang="fr-FR" sz="2000" dirty="0" smtClean="0"/>
              <a:t>un allongement relatif </a:t>
            </a:r>
          </a:p>
          <a:p>
            <a:pPr lvl="0">
              <a:buNone/>
            </a:pPr>
            <a:r>
              <a:rPr lang="fr-FR" sz="2000" dirty="0" smtClean="0"/>
              <a:t> </a:t>
            </a:r>
          </a:p>
          <a:p>
            <a:pPr lvl="0"/>
            <a:r>
              <a:rPr lang="fr-FR" sz="2000" dirty="0" smtClean="0"/>
              <a:t>un élargissement relatif inversement proportionnel à l’allongement</a:t>
            </a:r>
          </a:p>
          <a:p>
            <a:endParaRPr lang="fr-FR" sz="2000" dirty="0"/>
          </a:p>
        </p:txBody>
      </p:sp>
      <p:pic>
        <p:nvPicPr>
          <p:cNvPr id="1046" name="Picture 22"/>
          <p:cNvPicPr>
            <a:picLocks noChangeAspect="1" noChangeArrowheads="1"/>
          </p:cNvPicPr>
          <p:nvPr/>
        </p:nvPicPr>
        <p:blipFill>
          <a:blip r:embed="rId4" cstate="print"/>
          <a:srcRect r="13363"/>
          <a:stretch>
            <a:fillRect/>
          </a:stretch>
        </p:blipFill>
        <p:spPr bwMode="auto">
          <a:xfrm>
            <a:off x="6579606" y="1916832"/>
            <a:ext cx="2564394" cy="3528392"/>
          </a:xfrm>
          <a:prstGeom prst="rect">
            <a:avLst/>
          </a:prstGeom>
          <a:noFill/>
          <a:ln w="9525">
            <a:noFill/>
            <a:miter lim="800000"/>
            <a:headEnd/>
            <a:tailEnd/>
          </a:ln>
        </p:spPr>
      </p:pic>
      <p:pic>
        <p:nvPicPr>
          <p:cNvPr id="1048" name="Picture 24"/>
          <p:cNvPicPr>
            <a:picLocks noChangeAspect="1" noChangeArrowheads="1"/>
          </p:cNvPicPr>
          <p:nvPr/>
        </p:nvPicPr>
        <p:blipFill>
          <a:blip r:embed="rId5" cstate="print"/>
          <a:srcRect/>
          <a:stretch>
            <a:fillRect/>
          </a:stretch>
        </p:blipFill>
        <p:spPr bwMode="auto">
          <a:xfrm>
            <a:off x="3923928" y="5157192"/>
            <a:ext cx="790575" cy="561975"/>
          </a:xfrm>
          <a:prstGeom prst="rect">
            <a:avLst/>
          </a:prstGeom>
          <a:noFill/>
          <a:ln w="9525">
            <a:noFill/>
            <a:miter lim="800000"/>
            <a:headEnd/>
            <a:tailEnd/>
          </a:ln>
        </p:spPr>
      </p:pic>
      <p:pic>
        <p:nvPicPr>
          <p:cNvPr id="1049" name="Picture 25"/>
          <p:cNvPicPr>
            <a:picLocks noChangeAspect="1" noChangeArrowheads="1"/>
          </p:cNvPicPr>
          <p:nvPr/>
        </p:nvPicPr>
        <p:blipFill>
          <a:blip r:embed="rId6" cstate="print"/>
          <a:srcRect/>
          <a:stretch>
            <a:fillRect/>
          </a:stretch>
        </p:blipFill>
        <p:spPr bwMode="auto">
          <a:xfrm>
            <a:off x="5436096" y="6021288"/>
            <a:ext cx="828675"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Rectangle 2"/>
          <p:cNvSpPr>
            <a:spLocks noGrp="1" noChangeArrowheads="1"/>
          </p:cNvSpPr>
          <p:nvPr>
            <p:ph type="title"/>
          </p:nvPr>
        </p:nvSpPr>
        <p:spPr>
          <a:xfrm>
            <a:off x="1150938" y="548680"/>
            <a:ext cx="7793037" cy="1127720"/>
          </a:xfrm>
        </p:spPr>
        <p:txBody>
          <a:bodyPr/>
          <a:lstStyle/>
          <a:p>
            <a:pPr eaLnBrk="1" hangingPunct="1"/>
            <a:r>
              <a:rPr lang="fr-FR" dirty="0" smtClean="0"/>
              <a:t>Autre sollicitation simple</a:t>
            </a:r>
          </a:p>
        </p:txBody>
      </p:sp>
      <p:pic>
        <p:nvPicPr>
          <p:cNvPr id="26631" name="Picture 7"/>
          <p:cNvPicPr>
            <a:picLocks noChangeAspect="1" noChangeArrowheads="1"/>
          </p:cNvPicPr>
          <p:nvPr/>
        </p:nvPicPr>
        <p:blipFill>
          <a:blip r:embed="rId2" cstate="print"/>
          <a:srcRect/>
          <a:stretch>
            <a:fillRect/>
          </a:stretch>
        </p:blipFill>
        <p:spPr bwMode="auto">
          <a:xfrm>
            <a:off x="5220072" y="2276872"/>
            <a:ext cx="3489325" cy="2717800"/>
          </a:xfrm>
          <a:prstGeom prst="rect">
            <a:avLst/>
          </a:prstGeom>
          <a:noFill/>
          <a:ln w="9525">
            <a:noFill/>
            <a:miter lim="800000"/>
            <a:headEnd/>
            <a:tailEnd/>
          </a:ln>
        </p:spPr>
      </p:pic>
      <p:pic>
        <p:nvPicPr>
          <p:cNvPr id="26632" name="Picture 8"/>
          <p:cNvPicPr>
            <a:picLocks noChangeAspect="1" noChangeArrowheads="1"/>
          </p:cNvPicPr>
          <p:nvPr/>
        </p:nvPicPr>
        <p:blipFill>
          <a:blip r:embed="rId3" cstate="print"/>
          <a:srcRect/>
          <a:stretch>
            <a:fillRect/>
          </a:stretch>
        </p:blipFill>
        <p:spPr bwMode="auto">
          <a:xfrm>
            <a:off x="1187624" y="3501008"/>
            <a:ext cx="3322638" cy="2959100"/>
          </a:xfrm>
          <a:prstGeom prst="rect">
            <a:avLst/>
          </a:prstGeom>
          <a:noFill/>
          <a:ln w="9525">
            <a:noFill/>
            <a:miter lim="800000"/>
            <a:headEnd/>
            <a:tailEnd/>
          </a:ln>
        </p:spPr>
      </p:pic>
      <p:sp>
        <p:nvSpPr>
          <p:cNvPr id="6" name="Espace réservé du contenu 5"/>
          <p:cNvSpPr>
            <a:spLocks noGrp="1"/>
          </p:cNvSpPr>
          <p:nvPr>
            <p:ph idx="1"/>
          </p:nvPr>
        </p:nvSpPr>
        <p:spPr/>
        <p:txBody>
          <a:bodyPr/>
          <a:lstStyle/>
          <a:p>
            <a:endParaRPr lang="fr-FR" dirty="0" smtClean="0"/>
          </a:p>
          <a:p>
            <a:r>
              <a:rPr lang="fr-FR" dirty="0" smtClean="0">
                <a:hlinkClick r:id="rId4" action="ppaction://hlinkfile"/>
              </a:rPr>
              <a:t>Torsion</a:t>
            </a: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fr-FR" dirty="0" smtClean="0"/>
              <a:t>Autre sollicitation simple</a:t>
            </a:r>
          </a:p>
        </p:txBody>
      </p:sp>
      <p:pic>
        <p:nvPicPr>
          <p:cNvPr id="27650" name="Picture 4"/>
          <p:cNvPicPr>
            <a:picLocks noChangeAspect="1" noChangeArrowheads="1"/>
          </p:cNvPicPr>
          <p:nvPr/>
        </p:nvPicPr>
        <p:blipFill>
          <a:blip r:embed="rId2" cstate="print"/>
          <a:srcRect r="584" b="1369"/>
          <a:stretch>
            <a:fillRect/>
          </a:stretch>
        </p:blipFill>
        <p:spPr bwMode="auto">
          <a:xfrm>
            <a:off x="3348038" y="2205038"/>
            <a:ext cx="5400675" cy="1552575"/>
          </a:xfrm>
          <a:prstGeom prst="rect">
            <a:avLst/>
          </a:prstGeom>
          <a:noFill/>
          <a:ln w="9525">
            <a:noFill/>
            <a:miter lim="800000"/>
            <a:headEnd/>
            <a:tailEnd/>
          </a:ln>
        </p:spPr>
      </p:pic>
      <p:pic>
        <p:nvPicPr>
          <p:cNvPr id="27652" name="Picture 6"/>
          <p:cNvPicPr>
            <a:picLocks noChangeAspect="1" noChangeArrowheads="1"/>
          </p:cNvPicPr>
          <p:nvPr/>
        </p:nvPicPr>
        <p:blipFill>
          <a:blip r:embed="rId3" cstate="print"/>
          <a:srcRect t="3366"/>
          <a:stretch>
            <a:fillRect/>
          </a:stretch>
        </p:blipFill>
        <p:spPr bwMode="auto">
          <a:xfrm>
            <a:off x="3276600" y="4471988"/>
            <a:ext cx="4319588" cy="1920875"/>
          </a:xfrm>
          <a:prstGeom prst="rect">
            <a:avLst/>
          </a:prstGeom>
          <a:noFill/>
          <a:ln w="9525">
            <a:noFill/>
            <a:miter lim="800000"/>
            <a:headEnd/>
            <a:tailEnd/>
          </a:ln>
        </p:spPr>
      </p:pic>
      <p:sp>
        <p:nvSpPr>
          <p:cNvPr id="6" name="Espace réservé du contenu 5"/>
          <p:cNvSpPr>
            <a:spLocks noGrp="1"/>
          </p:cNvSpPr>
          <p:nvPr>
            <p:ph idx="1"/>
          </p:nvPr>
        </p:nvSpPr>
        <p:spPr/>
        <p:txBody>
          <a:bodyPr/>
          <a:lstStyle/>
          <a:p>
            <a:endParaRPr lang="fr-FR" dirty="0" smtClean="0"/>
          </a:p>
          <a:p>
            <a:endParaRPr lang="fr-FR" dirty="0" smtClean="0"/>
          </a:p>
          <a:p>
            <a:endParaRPr lang="fr-FR" dirty="0" smtClean="0"/>
          </a:p>
          <a:p>
            <a:r>
              <a:rPr lang="fr-FR" dirty="0" smtClean="0">
                <a:hlinkClick r:id="rId4" action="ppaction://hlinkfile"/>
              </a:rPr>
              <a:t>Cisaillement</a:t>
            </a: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2"/>
          <p:cNvSpPr>
            <a:spLocks noGrp="1" noChangeArrowheads="1"/>
          </p:cNvSpPr>
          <p:nvPr>
            <p:ph type="title"/>
          </p:nvPr>
        </p:nvSpPr>
        <p:spPr/>
        <p:txBody>
          <a:bodyPr/>
          <a:lstStyle/>
          <a:p>
            <a:pPr eaLnBrk="1" hangingPunct="1"/>
            <a:r>
              <a:rPr lang="fr-FR" dirty="0" smtClean="0"/>
              <a:t>Autre sollicitation simple</a:t>
            </a:r>
          </a:p>
        </p:txBody>
      </p:sp>
      <p:pic>
        <p:nvPicPr>
          <p:cNvPr id="29702" name="Picture 6"/>
          <p:cNvPicPr>
            <a:picLocks noChangeAspect="1" noChangeArrowheads="1"/>
          </p:cNvPicPr>
          <p:nvPr/>
        </p:nvPicPr>
        <p:blipFill>
          <a:blip r:embed="rId2" cstate="print"/>
          <a:srcRect t="4942" r="1691"/>
          <a:stretch>
            <a:fillRect/>
          </a:stretch>
        </p:blipFill>
        <p:spPr bwMode="auto">
          <a:xfrm>
            <a:off x="4284663" y="2276475"/>
            <a:ext cx="4248150" cy="1190625"/>
          </a:xfrm>
          <a:prstGeom prst="rect">
            <a:avLst/>
          </a:prstGeom>
          <a:noFill/>
          <a:ln w="9525">
            <a:noFill/>
            <a:miter lim="800000"/>
            <a:headEnd/>
            <a:tailEnd/>
          </a:ln>
        </p:spPr>
      </p:pic>
      <p:pic>
        <p:nvPicPr>
          <p:cNvPr id="29703" name="Picture 8"/>
          <p:cNvPicPr>
            <a:picLocks noChangeAspect="1" noChangeArrowheads="1"/>
          </p:cNvPicPr>
          <p:nvPr/>
        </p:nvPicPr>
        <p:blipFill>
          <a:blip r:embed="rId3" cstate="print"/>
          <a:srcRect/>
          <a:stretch>
            <a:fillRect/>
          </a:stretch>
        </p:blipFill>
        <p:spPr bwMode="auto">
          <a:xfrm>
            <a:off x="4140200" y="3933825"/>
            <a:ext cx="4638675" cy="1943100"/>
          </a:xfrm>
          <a:prstGeom prst="rect">
            <a:avLst/>
          </a:prstGeom>
          <a:noFill/>
          <a:ln w="9525">
            <a:noFill/>
            <a:miter lim="800000"/>
            <a:headEnd/>
            <a:tailEnd/>
          </a:ln>
        </p:spPr>
      </p:pic>
      <p:sp>
        <p:nvSpPr>
          <p:cNvPr id="6" name="Espace réservé du contenu 5"/>
          <p:cNvSpPr>
            <a:spLocks noGrp="1"/>
          </p:cNvSpPr>
          <p:nvPr>
            <p:ph idx="1"/>
          </p:nvPr>
        </p:nvSpPr>
        <p:spPr/>
        <p:txBody>
          <a:bodyPr/>
          <a:lstStyle/>
          <a:p>
            <a:endParaRPr lang="fr-FR" dirty="0" smtClean="0"/>
          </a:p>
          <a:p>
            <a:endParaRPr lang="fr-FR" dirty="0" smtClean="0"/>
          </a:p>
          <a:p>
            <a:endParaRPr lang="fr-FR" dirty="0" smtClean="0"/>
          </a:p>
          <a:p>
            <a:r>
              <a:rPr lang="fr-FR" dirty="0" smtClean="0">
                <a:hlinkClick r:id="rId4" action="ppaction://hlinkfile"/>
              </a:rPr>
              <a:t>Flexion simple</a:t>
            </a:r>
            <a:endParaRPr lang="fr-FR"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1"/>
          <p:cNvSpPr>
            <a:spLocks noGrp="1"/>
          </p:cNvSpPr>
          <p:nvPr>
            <p:ph type="title" idx="4294967295"/>
          </p:nvPr>
        </p:nvSpPr>
        <p:spPr/>
        <p:txBody>
          <a:bodyPr anchor="ctr"/>
          <a:lstStyle/>
          <a:p>
            <a:pPr eaLnBrk="1" hangingPunct="1"/>
            <a:r>
              <a:rPr lang="fr-FR" dirty="0" smtClean="0"/>
              <a:t>Grandeurs mécaniques mises en jeu</a:t>
            </a:r>
          </a:p>
        </p:txBody>
      </p:sp>
      <p:sp>
        <p:nvSpPr>
          <p:cNvPr id="21506" name="Espace réservé du contenu 2"/>
          <p:cNvSpPr>
            <a:spLocks noGrp="1"/>
          </p:cNvSpPr>
          <p:nvPr>
            <p:ph idx="4294967295"/>
          </p:nvPr>
        </p:nvSpPr>
        <p:spPr/>
        <p:txBody>
          <a:bodyPr/>
          <a:lstStyle/>
          <a:p>
            <a:pPr eaLnBrk="1" hangingPunct="1"/>
            <a:r>
              <a:rPr lang="fr-FR" sz="2000" u="sng" dirty="0" smtClean="0"/>
              <a:t>Notion de contrainte</a:t>
            </a:r>
          </a:p>
          <a:p>
            <a:pPr>
              <a:buNone/>
            </a:pPr>
            <a:r>
              <a:rPr lang="fr-FR" sz="2000" dirty="0" smtClean="0"/>
              <a:t>	Selon la sollicitation à laquelle est soumise la poutre, la contrainte prédominante sera la contrainte normale ou la contrainte tangentielle</a:t>
            </a:r>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eaLnBrk="1" hangingPunct="1"/>
            <a:r>
              <a:rPr lang="fr-FR" sz="2000" dirty="0" smtClean="0"/>
              <a:t>Les contraintes normales sont issues de l’effort normal.</a:t>
            </a:r>
          </a:p>
          <a:p>
            <a:pPr eaLnBrk="1" hangingPunct="1"/>
            <a:endParaRPr lang="fr-FR" sz="2000" dirty="0" smtClean="0"/>
          </a:p>
          <a:p>
            <a:pPr eaLnBrk="1" hangingPunct="1"/>
            <a:r>
              <a:rPr lang="fr-FR" sz="2000" dirty="0" smtClean="0"/>
              <a:t>La contrainte             est la force par unité de section, elle est homogène à une pression </a:t>
            </a:r>
          </a:p>
          <a:p>
            <a:pPr eaLnBrk="1" hangingPunct="1">
              <a:buNone/>
            </a:pPr>
            <a:endParaRPr lang="fr-FR" sz="2000" dirty="0" smtClean="0"/>
          </a:p>
          <a:p>
            <a:pPr eaLnBrk="1" hangingPunct="1"/>
            <a:endParaRPr lang="fr-FR" sz="2000" dirty="0" smtClean="0"/>
          </a:p>
        </p:txBody>
      </p:sp>
      <p:pic>
        <p:nvPicPr>
          <p:cNvPr id="11" name="Image 10" descr="1.jpg"/>
          <p:cNvPicPr/>
          <p:nvPr/>
        </p:nvPicPr>
        <p:blipFill>
          <a:blip r:embed="rId2" cstate="print"/>
          <a:srcRect l="3105" t="2879"/>
          <a:stretch>
            <a:fillRect/>
          </a:stretch>
        </p:blipFill>
        <p:spPr>
          <a:xfrm>
            <a:off x="2555776" y="3421360"/>
            <a:ext cx="3888432" cy="1735832"/>
          </a:xfrm>
          <a:prstGeom prst="rect">
            <a:avLst/>
          </a:prstGeom>
        </p:spPr>
      </p:pic>
      <p:pic>
        <p:nvPicPr>
          <p:cNvPr id="2051" name="Picture 3"/>
          <p:cNvPicPr>
            <a:picLocks noChangeAspect="1" noChangeArrowheads="1"/>
          </p:cNvPicPr>
          <p:nvPr/>
        </p:nvPicPr>
        <p:blipFill>
          <a:blip r:embed="rId3" cstate="print"/>
          <a:srcRect/>
          <a:stretch>
            <a:fillRect/>
          </a:stretch>
        </p:blipFill>
        <p:spPr bwMode="auto">
          <a:xfrm>
            <a:off x="3203848" y="5805264"/>
            <a:ext cx="723900" cy="56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1"/>
          <p:cNvSpPr>
            <a:spLocks noGrp="1"/>
          </p:cNvSpPr>
          <p:nvPr>
            <p:ph type="title" idx="4294967295"/>
          </p:nvPr>
        </p:nvSpPr>
        <p:spPr/>
        <p:txBody>
          <a:bodyPr anchor="ctr"/>
          <a:lstStyle/>
          <a:p>
            <a:pPr eaLnBrk="1" hangingPunct="1"/>
            <a:r>
              <a:rPr lang="fr-FR" dirty="0" smtClean="0"/>
              <a:t>Grandeurs mécaniques mises en jeu</a:t>
            </a:r>
          </a:p>
        </p:txBody>
      </p:sp>
      <p:sp>
        <p:nvSpPr>
          <p:cNvPr id="21506" name="Espace réservé du contenu 2"/>
          <p:cNvSpPr>
            <a:spLocks noGrp="1"/>
          </p:cNvSpPr>
          <p:nvPr>
            <p:ph idx="4294967295"/>
          </p:nvPr>
        </p:nvSpPr>
        <p:spPr/>
        <p:txBody>
          <a:bodyPr/>
          <a:lstStyle/>
          <a:p>
            <a:pPr eaLnBrk="1" hangingPunct="1"/>
            <a:r>
              <a:rPr lang="fr-FR" sz="2000" u="sng" dirty="0" smtClean="0"/>
              <a:t>Conditions de résistance</a:t>
            </a:r>
          </a:p>
          <a:p>
            <a:pPr>
              <a:buNone/>
            </a:pPr>
            <a:r>
              <a:rPr lang="fr-FR" sz="2000" dirty="0" smtClean="0"/>
              <a:t>	Pour des questions de sécurité, la contrainte doit être inférieure à une contrainte limite admissible par le matériau (Résistance Pratique Elastique) :</a:t>
            </a:r>
          </a:p>
          <a:p>
            <a:pPr eaLnBrk="1" hangingPunct="1">
              <a:buNone/>
            </a:pPr>
            <a:endParaRPr lang="fr-FR" sz="2000" dirty="0" smtClean="0"/>
          </a:p>
          <a:p>
            <a:pPr eaLnBrk="1" hangingPunct="1">
              <a:buNone/>
            </a:pPr>
            <a:endParaRPr lang="fr-FR" sz="2000" dirty="0" smtClean="0"/>
          </a:p>
          <a:p>
            <a:pPr eaLnBrk="1" hangingPunct="1"/>
            <a:endParaRPr lang="fr-FR" sz="2000" dirty="0" smtClean="0"/>
          </a:p>
          <a:p>
            <a:pPr eaLnBrk="1" hangingPunct="1"/>
            <a:endParaRPr lang="fr-FR" sz="2000" dirty="0" smtClean="0"/>
          </a:p>
          <a:p>
            <a:r>
              <a:rPr lang="fr-FR" sz="2000" dirty="0" err="1" smtClean="0"/>
              <a:t>Re</a:t>
            </a:r>
            <a:r>
              <a:rPr lang="fr-FR" sz="2000" dirty="0" smtClean="0"/>
              <a:t> est la limite élastique du matériau</a:t>
            </a:r>
          </a:p>
          <a:p>
            <a:r>
              <a:rPr lang="fr-FR" sz="2000" dirty="0" smtClean="0"/>
              <a:t>s est un coefficient de sécurité </a:t>
            </a:r>
          </a:p>
          <a:p>
            <a:pPr eaLnBrk="1" hangingPunct="1">
              <a:buNone/>
            </a:pPr>
            <a:endParaRPr lang="fr-FR" sz="2000" dirty="0" smtClean="0"/>
          </a:p>
        </p:txBody>
      </p:sp>
      <p:pic>
        <p:nvPicPr>
          <p:cNvPr id="3074" name="Picture 2"/>
          <p:cNvPicPr>
            <a:picLocks noChangeAspect="1" noChangeArrowheads="1"/>
          </p:cNvPicPr>
          <p:nvPr/>
        </p:nvPicPr>
        <p:blipFill>
          <a:blip r:embed="rId2" cstate="print"/>
          <a:srcRect/>
          <a:stretch>
            <a:fillRect/>
          </a:stretch>
        </p:blipFill>
        <p:spPr bwMode="auto">
          <a:xfrm>
            <a:off x="3635896" y="3717032"/>
            <a:ext cx="2019300" cy="61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1"/>
          <p:cNvSpPr>
            <a:spLocks noGrp="1"/>
          </p:cNvSpPr>
          <p:nvPr>
            <p:ph type="title" idx="4294967295"/>
          </p:nvPr>
        </p:nvSpPr>
        <p:spPr/>
        <p:txBody>
          <a:bodyPr anchor="ctr"/>
          <a:lstStyle/>
          <a:p>
            <a:pPr eaLnBrk="1" hangingPunct="1"/>
            <a:r>
              <a:rPr lang="fr-FR" dirty="0" smtClean="0"/>
              <a:t>Grandeurs mécaniques mises en jeu</a:t>
            </a:r>
          </a:p>
        </p:txBody>
      </p:sp>
      <p:sp>
        <p:nvSpPr>
          <p:cNvPr id="21506" name="Espace réservé du contenu 2"/>
          <p:cNvSpPr>
            <a:spLocks noGrp="1"/>
          </p:cNvSpPr>
          <p:nvPr>
            <p:ph idx="4294967295"/>
          </p:nvPr>
        </p:nvSpPr>
        <p:spPr/>
        <p:txBody>
          <a:bodyPr/>
          <a:lstStyle/>
          <a:p>
            <a:pPr eaLnBrk="1" hangingPunct="1"/>
            <a:r>
              <a:rPr lang="fr-FR" sz="2000" u="sng" dirty="0" smtClean="0"/>
              <a:t>Conditions de résistance</a:t>
            </a:r>
          </a:p>
          <a:p>
            <a:pPr>
              <a:buNone/>
            </a:pPr>
            <a:r>
              <a:rPr lang="fr-FR" sz="2000" dirty="0" smtClean="0"/>
              <a:t>	</a:t>
            </a:r>
          </a:p>
        </p:txBody>
      </p:sp>
      <p:pic>
        <p:nvPicPr>
          <p:cNvPr id="3075" name="Picture 3"/>
          <p:cNvPicPr>
            <a:picLocks noChangeAspect="1" noChangeArrowheads="1"/>
          </p:cNvPicPr>
          <p:nvPr/>
        </p:nvPicPr>
        <p:blipFill>
          <a:blip r:embed="rId2" cstate="print"/>
          <a:srcRect/>
          <a:stretch>
            <a:fillRect/>
          </a:stretch>
        </p:blipFill>
        <p:spPr bwMode="auto">
          <a:xfrm>
            <a:off x="827584" y="2924944"/>
            <a:ext cx="7215799" cy="25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4509120"/>
            <a:ext cx="8604448" cy="1077218"/>
          </a:xfrm>
          <a:prstGeom prst="rect">
            <a:avLst/>
          </a:prstGeom>
        </p:spPr>
        <p:txBody>
          <a:bodyPr wrap="square">
            <a:spAutoFit/>
          </a:bodyPr>
          <a:lstStyle/>
          <a:p>
            <a:pPr algn="ctr"/>
            <a:r>
              <a:rPr lang="fr-FR" sz="3200" dirty="0" smtClean="0"/>
              <a:t>L’</a:t>
            </a:r>
            <a:r>
              <a:rPr lang="fr-FR" sz="3200" dirty="0" err="1" smtClean="0"/>
              <a:t>Hemomixer</a:t>
            </a:r>
            <a:r>
              <a:rPr lang="fr-FR" sz="3200" dirty="0" smtClean="0"/>
              <a:t> est un automate de prélèvement sanguin dédié aux collectes mobiles.</a:t>
            </a:r>
          </a:p>
        </p:txBody>
      </p:sp>
      <p:sp>
        <p:nvSpPr>
          <p:cNvPr id="4" name="Titre 1"/>
          <p:cNvSpPr txBox="1">
            <a:spLocks/>
          </p:cNvSpPr>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4400" b="0" i="0" u="none" strike="noStrike" kern="0" cap="none" spc="0" normalizeH="0" baseline="0" noProof="0" dirty="0" smtClean="0">
                <a:ln>
                  <a:noFill/>
                </a:ln>
                <a:solidFill>
                  <a:schemeClr val="tx2"/>
                </a:solidFill>
                <a:effectLst/>
                <a:uLnTx/>
                <a:uFillTx/>
                <a:latin typeface="+mj-lt"/>
                <a:ea typeface="+mj-ea"/>
                <a:cs typeface="+mj-cs"/>
              </a:rPr>
              <a:t>Mise en en situation</a:t>
            </a:r>
          </a:p>
        </p:txBody>
      </p:sp>
      <p:pic>
        <p:nvPicPr>
          <p:cNvPr id="43011" name="Picture 3"/>
          <p:cNvPicPr>
            <a:picLocks noChangeAspect="1" noChangeArrowheads="1"/>
          </p:cNvPicPr>
          <p:nvPr/>
        </p:nvPicPr>
        <p:blipFill>
          <a:blip r:embed="rId2" cstate="print"/>
          <a:srcRect/>
          <a:stretch>
            <a:fillRect/>
          </a:stretch>
        </p:blipFill>
        <p:spPr bwMode="auto">
          <a:xfrm>
            <a:off x="2411760" y="1268760"/>
            <a:ext cx="4312907" cy="3234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1"/>
          <p:cNvSpPr>
            <a:spLocks noGrp="1"/>
          </p:cNvSpPr>
          <p:nvPr>
            <p:ph type="title" idx="4294967295"/>
          </p:nvPr>
        </p:nvSpPr>
        <p:spPr/>
        <p:txBody>
          <a:bodyPr anchor="ctr"/>
          <a:lstStyle/>
          <a:p>
            <a:pPr eaLnBrk="1" hangingPunct="1"/>
            <a:r>
              <a:rPr lang="fr-FR" dirty="0" smtClean="0"/>
              <a:t>Cas des pièces ayant une forme complexe</a:t>
            </a:r>
          </a:p>
        </p:txBody>
      </p:sp>
      <p:sp>
        <p:nvSpPr>
          <p:cNvPr id="21506" name="Espace réservé du contenu 2"/>
          <p:cNvSpPr>
            <a:spLocks noGrp="1"/>
          </p:cNvSpPr>
          <p:nvPr>
            <p:ph idx="4294967295"/>
          </p:nvPr>
        </p:nvSpPr>
        <p:spPr/>
        <p:txBody>
          <a:bodyPr/>
          <a:lstStyle/>
          <a:p>
            <a:pPr eaLnBrk="1" hangingPunct="1"/>
            <a:r>
              <a:rPr lang="fr-FR" sz="2000" dirty="0" smtClean="0"/>
              <a:t>Si la pièce n’est pas une poutre, alors il faut utiliser un logiciel.</a:t>
            </a:r>
          </a:p>
          <a:p>
            <a:pPr eaLnBrk="1" hangingPunct="1"/>
            <a:r>
              <a:rPr lang="fr-FR" sz="2000" dirty="0" smtClean="0"/>
              <a:t>Exemple : Le corps d’épreuve de la jauge de contrainte de l’</a:t>
            </a:r>
            <a:r>
              <a:rPr lang="fr-FR" sz="2000" dirty="0" err="1" smtClean="0"/>
              <a:t>hémomixer</a:t>
            </a:r>
            <a:endParaRPr lang="fr-FR" sz="2000" dirty="0" smtClean="0"/>
          </a:p>
        </p:txBody>
      </p:sp>
      <p:pic>
        <p:nvPicPr>
          <p:cNvPr id="46081" name="Picture 1"/>
          <p:cNvPicPr>
            <a:picLocks noChangeAspect="1" noChangeArrowheads="1"/>
          </p:cNvPicPr>
          <p:nvPr/>
        </p:nvPicPr>
        <p:blipFill>
          <a:blip r:embed="rId2" cstate="print"/>
          <a:srcRect/>
          <a:stretch>
            <a:fillRect/>
          </a:stretch>
        </p:blipFill>
        <p:spPr bwMode="auto">
          <a:xfrm>
            <a:off x="395536" y="3356992"/>
            <a:ext cx="4357388" cy="1944216"/>
          </a:xfrm>
          <a:prstGeom prst="rect">
            <a:avLst/>
          </a:prstGeom>
          <a:noFill/>
          <a:ln w="9525">
            <a:noFill/>
            <a:miter lim="800000"/>
            <a:headEnd/>
            <a:tailEnd/>
          </a:ln>
        </p:spPr>
      </p:pic>
      <p:sp>
        <p:nvSpPr>
          <p:cNvPr id="8" name="Rectangle 7"/>
          <p:cNvSpPr/>
          <p:nvPr/>
        </p:nvSpPr>
        <p:spPr>
          <a:xfrm>
            <a:off x="1172784" y="5445224"/>
            <a:ext cx="2391104" cy="369332"/>
          </a:xfrm>
          <a:prstGeom prst="rect">
            <a:avLst/>
          </a:prstGeom>
        </p:spPr>
        <p:txBody>
          <a:bodyPr wrap="none">
            <a:spAutoFit/>
          </a:bodyPr>
          <a:lstStyle/>
          <a:p>
            <a:r>
              <a:rPr lang="fr-FR" dirty="0" smtClean="0">
                <a:ea typeface="Tahoma" pitchFamily="34" charset="0"/>
                <a:cs typeface="Tahoma" pitchFamily="34" charset="0"/>
              </a:rPr>
              <a:t>Définition des liaisons</a:t>
            </a:r>
            <a:endParaRPr lang="fr-FR" dirty="0">
              <a:ea typeface="Tahoma" pitchFamily="34" charset="0"/>
              <a:cs typeface="Tahoma" pitchFamily="34" charset="0"/>
            </a:endParaRPr>
          </a:p>
        </p:txBody>
      </p:sp>
      <p:pic>
        <p:nvPicPr>
          <p:cNvPr id="9" name="Image 8" descr="maillage.JPG"/>
          <p:cNvPicPr/>
          <p:nvPr/>
        </p:nvPicPr>
        <p:blipFill>
          <a:blip r:embed="rId3" cstate="print"/>
          <a:stretch>
            <a:fillRect/>
          </a:stretch>
        </p:blipFill>
        <p:spPr>
          <a:xfrm>
            <a:off x="5076056" y="4005064"/>
            <a:ext cx="3659510" cy="2088232"/>
          </a:xfrm>
          <a:prstGeom prst="rect">
            <a:avLst/>
          </a:prstGeom>
        </p:spPr>
      </p:pic>
      <p:sp>
        <p:nvSpPr>
          <p:cNvPr id="10" name="Rectangle 9"/>
          <p:cNvSpPr/>
          <p:nvPr/>
        </p:nvSpPr>
        <p:spPr>
          <a:xfrm>
            <a:off x="6200646" y="6228020"/>
            <a:ext cx="2187778" cy="369332"/>
          </a:xfrm>
          <a:prstGeom prst="rect">
            <a:avLst/>
          </a:prstGeom>
        </p:spPr>
        <p:txBody>
          <a:bodyPr wrap="none">
            <a:spAutoFit/>
          </a:bodyPr>
          <a:lstStyle/>
          <a:p>
            <a:r>
              <a:rPr lang="fr-FR" dirty="0" smtClean="0">
                <a:ea typeface="Tahoma" pitchFamily="34" charset="0"/>
                <a:cs typeface="Tahoma" pitchFamily="34" charset="0"/>
              </a:rPr>
              <a:t>Maillage de la pièce</a:t>
            </a:r>
            <a:endParaRPr lang="fr-FR" dirty="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1"/>
          <p:cNvSpPr>
            <a:spLocks noGrp="1"/>
          </p:cNvSpPr>
          <p:nvPr>
            <p:ph type="title" idx="4294967295"/>
          </p:nvPr>
        </p:nvSpPr>
        <p:spPr/>
        <p:txBody>
          <a:bodyPr anchor="ctr"/>
          <a:lstStyle/>
          <a:p>
            <a:pPr eaLnBrk="1" hangingPunct="1"/>
            <a:r>
              <a:rPr lang="fr-FR" dirty="0" smtClean="0"/>
              <a:t>Cas des pièces ayant une forme complexe</a:t>
            </a:r>
          </a:p>
        </p:txBody>
      </p:sp>
      <p:sp>
        <p:nvSpPr>
          <p:cNvPr id="8" name="Rectangle 7"/>
          <p:cNvSpPr/>
          <p:nvPr/>
        </p:nvSpPr>
        <p:spPr>
          <a:xfrm>
            <a:off x="611560" y="4797152"/>
            <a:ext cx="2739083" cy="369332"/>
          </a:xfrm>
          <a:prstGeom prst="rect">
            <a:avLst/>
          </a:prstGeom>
        </p:spPr>
        <p:txBody>
          <a:bodyPr wrap="none">
            <a:spAutoFit/>
          </a:bodyPr>
          <a:lstStyle/>
          <a:p>
            <a:r>
              <a:rPr lang="fr-FR" dirty="0" smtClean="0">
                <a:ea typeface="Tahoma" pitchFamily="34" charset="0"/>
                <a:cs typeface="Tahoma" pitchFamily="34" charset="0"/>
              </a:rPr>
              <a:t>Contraintes dans la pièce</a:t>
            </a:r>
            <a:endParaRPr lang="fr-FR" dirty="0">
              <a:ea typeface="Tahoma" pitchFamily="34" charset="0"/>
              <a:cs typeface="Tahoma" pitchFamily="34" charset="0"/>
            </a:endParaRPr>
          </a:p>
        </p:txBody>
      </p:sp>
      <p:sp>
        <p:nvSpPr>
          <p:cNvPr id="10" name="Rectangle 9"/>
          <p:cNvSpPr/>
          <p:nvPr/>
        </p:nvSpPr>
        <p:spPr>
          <a:xfrm>
            <a:off x="5868144" y="6372036"/>
            <a:ext cx="1544975" cy="369332"/>
          </a:xfrm>
          <a:prstGeom prst="rect">
            <a:avLst/>
          </a:prstGeom>
        </p:spPr>
        <p:txBody>
          <a:bodyPr wrap="none">
            <a:spAutoFit/>
          </a:bodyPr>
          <a:lstStyle/>
          <a:p>
            <a:r>
              <a:rPr lang="fr-FR" dirty="0" smtClean="0">
                <a:ea typeface="Tahoma" pitchFamily="34" charset="0"/>
                <a:cs typeface="Tahoma" pitchFamily="34" charset="0"/>
              </a:rPr>
              <a:t>Déformations</a:t>
            </a:r>
            <a:endParaRPr lang="fr-FR" dirty="0">
              <a:ea typeface="Tahoma" pitchFamily="34" charset="0"/>
              <a:cs typeface="Tahoma" pitchFamily="34" charset="0"/>
            </a:endParaRPr>
          </a:p>
        </p:txBody>
      </p:sp>
      <p:pic>
        <p:nvPicPr>
          <p:cNvPr id="11" name="Image 10" descr="Von_Mises.JPG"/>
          <p:cNvPicPr/>
          <p:nvPr/>
        </p:nvPicPr>
        <p:blipFill>
          <a:blip r:embed="rId2" cstate="print"/>
          <a:stretch>
            <a:fillRect/>
          </a:stretch>
        </p:blipFill>
        <p:spPr>
          <a:xfrm>
            <a:off x="0" y="2492897"/>
            <a:ext cx="4427984" cy="2160240"/>
          </a:xfrm>
          <a:prstGeom prst="rect">
            <a:avLst/>
          </a:prstGeom>
        </p:spPr>
      </p:pic>
      <p:sp>
        <p:nvSpPr>
          <p:cNvPr id="12" name="Espace réservé du contenu 2"/>
          <p:cNvSpPr txBox="1">
            <a:spLocks/>
          </p:cNvSpPr>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defRPr/>
            </a:pPr>
            <a:r>
              <a:rPr kumimoji="0" lang="fr-FR" sz="2000" b="0" i="0" u="none" strike="noStrike" kern="0" cap="none" spc="0" normalizeH="0" baseline="0" noProof="0" dirty="0" smtClean="0">
                <a:ln>
                  <a:noFill/>
                </a:ln>
                <a:solidFill>
                  <a:schemeClr val="tx1"/>
                </a:solidFill>
                <a:effectLst/>
                <a:uLnTx/>
                <a:uFillTx/>
                <a:latin typeface="+mn-lt"/>
                <a:ea typeface="+mn-ea"/>
                <a:cs typeface="+mn-cs"/>
              </a:rPr>
              <a:t>Interprétation des résultats</a:t>
            </a:r>
          </a:p>
        </p:txBody>
      </p:sp>
      <p:pic>
        <p:nvPicPr>
          <p:cNvPr id="13" name="Image 12" descr="Déformée_normale_X.JPG"/>
          <p:cNvPicPr/>
          <p:nvPr/>
        </p:nvPicPr>
        <p:blipFill>
          <a:blip r:embed="rId3" cstate="print"/>
          <a:stretch>
            <a:fillRect/>
          </a:stretch>
        </p:blipFill>
        <p:spPr>
          <a:xfrm>
            <a:off x="4162425" y="3861048"/>
            <a:ext cx="4981575" cy="244159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1"/>
          <p:cNvSpPr>
            <a:spLocks noGrp="1"/>
          </p:cNvSpPr>
          <p:nvPr>
            <p:ph type="title" idx="4294967295"/>
          </p:nvPr>
        </p:nvSpPr>
        <p:spPr/>
        <p:txBody>
          <a:bodyPr anchor="ctr"/>
          <a:lstStyle/>
          <a:p>
            <a:pPr eaLnBrk="1" hangingPunct="1"/>
            <a:r>
              <a:rPr lang="fr-FR" dirty="0" smtClean="0"/>
              <a:t>Applications</a:t>
            </a:r>
          </a:p>
        </p:txBody>
      </p:sp>
      <p:sp>
        <p:nvSpPr>
          <p:cNvPr id="12" name="Espace réservé du contenu 2"/>
          <p:cNvSpPr txBox="1">
            <a:spLocks/>
          </p:cNvSpPr>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defRPr/>
            </a:pPr>
            <a:endParaRPr kumimoji="0" lang="fr-FR" sz="28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defRPr/>
            </a:pPr>
            <a:endParaRPr kumimoji="0" lang="fr-FR"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defRPr/>
            </a:pPr>
            <a:r>
              <a:rPr lang="fr-FR" sz="2800" kern="0" dirty="0" smtClean="0">
                <a:latin typeface="+mn-lt"/>
              </a:rPr>
              <a:t>Sèche mains DYSON</a:t>
            </a: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defRPr/>
            </a:pPr>
            <a:endParaRPr lang="fr-FR" sz="2800" kern="0" dirty="0" smtClean="0">
              <a:latin typeface="+mn-lt"/>
            </a:endParaRP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defRPr/>
            </a:pPr>
            <a:r>
              <a:rPr kumimoji="0" lang="fr-FR" sz="2800" b="0" i="0" u="none" strike="noStrike" kern="0" cap="none" spc="0" normalizeH="0" baseline="0" noProof="0" dirty="0" smtClean="0">
                <a:ln>
                  <a:noFill/>
                </a:ln>
                <a:solidFill>
                  <a:schemeClr val="tx1"/>
                </a:solidFill>
                <a:effectLst/>
                <a:uLnTx/>
                <a:uFillTx/>
                <a:latin typeface="+mn-lt"/>
                <a:ea typeface="+mn-ea"/>
                <a:cs typeface="+mn-cs"/>
              </a:rPr>
              <a:t>Toit escamotable de la 206CC</a:t>
            </a: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defRPr/>
            </a:pPr>
            <a:endParaRPr lang="fr-FR" sz="2800" kern="0" dirty="0" smtClean="0">
              <a:latin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re 1"/>
          <p:cNvSpPr>
            <a:spLocks noGrp="1"/>
          </p:cNvSpPr>
          <p:nvPr>
            <p:ph type="ctrTitle" idx="4294967295"/>
          </p:nvPr>
        </p:nvSpPr>
        <p:spPr>
          <a:xfrm>
            <a:off x="1547664" y="1484784"/>
            <a:ext cx="6481887" cy="1470025"/>
          </a:xfrm>
        </p:spPr>
        <p:txBody>
          <a:bodyPr anchor="ctr"/>
          <a:lstStyle/>
          <a:p>
            <a:pPr algn="ctr" eaLnBrk="1" hangingPunct="1"/>
            <a:r>
              <a:rPr lang="fr-FR" sz="4000" dirty="0" smtClean="0"/>
              <a:t>Jauges d’</a:t>
            </a:r>
            <a:r>
              <a:rPr lang="fr-FR" sz="4000" dirty="0" err="1" smtClean="0"/>
              <a:t>extensométrie</a:t>
            </a:r>
            <a:r>
              <a:rPr lang="fr-FR" sz="4000" dirty="0" smtClean="0"/>
              <a:t> </a:t>
            </a:r>
            <a:endParaRPr lang="fr-FR" sz="3200" dirty="0" smtClean="0"/>
          </a:p>
        </p:txBody>
      </p:sp>
      <p:sp>
        <p:nvSpPr>
          <p:cNvPr id="13314" name="Sous-titre 2"/>
          <p:cNvSpPr>
            <a:spLocks noGrp="1"/>
          </p:cNvSpPr>
          <p:nvPr>
            <p:ph type="subTitle" idx="4294967295"/>
          </p:nvPr>
        </p:nvSpPr>
        <p:spPr>
          <a:xfrm>
            <a:off x="2046288" y="4095750"/>
            <a:ext cx="6045200" cy="1593850"/>
          </a:xfrm>
        </p:spPr>
        <p:txBody>
          <a:bodyPr/>
          <a:lstStyle/>
          <a:p>
            <a:pPr marL="0" indent="0" algn="ctr" eaLnBrk="1" hangingPunct="1">
              <a:buFont typeface="Wingdings" pitchFamily="2" charset="2"/>
              <a:buNone/>
            </a:pPr>
            <a:endParaRPr lang="fr-FR" dirty="0" smtClean="0">
              <a:solidFill>
                <a:srgbClr val="898989"/>
              </a:solidFill>
            </a:endParaRPr>
          </a:p>
        </p:txBody>
      </p:sp>
      <p:grpSp>
        <p:nvGrpSpPr>
          <p:cNvPr id="4098" name="Group 1871"/>
          <p:cNvGrpSpPr>
            <a:grpSpLocks/>
          </p:cNvGrpSpPr>
          <p:nvPr/>
        </p:nvGrpSpPr>
        <p:grpSpPr bwMode="auto">
          <a:xfrm>
            <a:off x="5364088" y="2708920"/>
            <a:ext cx="3217094" cy="1944216"/>
            <a:chOff x="6028" y="11"/>
            <a:chExt cx="4272" cy="2026"/>
          </a:xfrm>
        </p:grpSpPr>
        <p:sp>
          <p:nvSpPr>
            <p:cNvPr id="4099" name="AutoShape 1872"/>
            <p:cNvSpPr>
              <a:spLocks noChangeArrowheads="1"/>
            </p:cNvSpPr>
            <p:nvPr/>
          </p:nvSpPr>
          <p:spPr bwMode="auto">
            <a:xfrm>
              <a:off x="6029" y="11"/>
              <a:ext cx="4271" cy="2026"/>
            </a:xfrm>
            <a:prstGeom prst="rect">
              <a:avLst/>
            </a:prstGeom>
            <a:noFill/>
            <a:ln w="9525">
              <a:noFill/>
              <a:round/>
              <a:headEnd/>
              <a:tailEnd/>
            </a:ln>
          </p:spPr>
          <p:txBody>
            <a:bodyPr vert="horz" wrap="none" lIns="91440" tIns="45720" rIns="91440" bIns="45720" numCol="1" anchor="ctr" anchorCtr="0" compatLnSpc="1">
              <a:prstTxWarp prst="textNoShape">
                <a:avLst/>
              </a:prstTxWarp>
            </a:bodyPr>
            <a:lstStyle/>
            <a:p>
              <a:endParaRPr lang="fr-FR"/>
            </a:p>
          </p:txBody>
        </p:sp>
        <p:sp>
          <p:nvSpPr>
            <p:cNvPr id="4100" name="AutoShape 1873"/>
            <p:cNvSpPr>
              <a:spLocks noChangeShapeType="1"/>
            </p:cNvSpPr>
            <p:nvPr/>
          </p:nvSpPr>
          <p:spPr bwMode="auto">
            <a:xfrm>
              <a:off x="8675" y="1124"/>
              <a:ext cx="1484" cy="1"/>
            </a:xfrm>
            <a:prstGeom prst="straightConnector1">
              <a:avLst/>
            </a:prstGeom>
            <a:noFill/>
            <a:ln w="1908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101" name="Text Box 1039"/>
            <p:cNvSpPr txBox="1">
              <a:spLocks noChangeArrowheads="1"/>
            </p:cNvSpPr>
            <p:nvPr/>
          </p:nvSpPr>
          <p:spPr bwMode="auto">
            <a:xfrm>
              <a:off x="8450" y="558"/>
              <a:ext cx="1648" cy="297"/>
            </a:xfrm>
            <a:prstGeom prst="rect">
              <a:avLst/>
            </a:prstGeom>
            <a:noFill/>
            <a:ln w="9525">
              <a:noFill/>
              <a:round/>
              <a:headEnd/>
              <a:tailEnd/>
            </a:ln>
          </p:spPr>
          <p:txBody>
            <a:bodyPr vert="horz" wrap="square" lIns="57240" tIns="28440" rIns="57240" bIns="28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700" b="0" i="0" u="none" strike="noStrike" cap="none" normalizeH="0" baseline="0" smtClean="0">
                  <a:ln>
                    <a:noFill/>
                  </a:ln>
                  <a:solidFill>
                    <a:schemeClr val="tx1"/>
                  </a:solidFill>
                  <a:effectLst/>
                  <a:latin typeface="Calibri" pitchFamily="34" charset="0"/>
                  <a:cs typeface="Arial" pitchFamily="34" charset="0"/>
                </a:rPr>
                <a:t>Contacts électriques</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102" name="AutoShape 1875"/>
            <p:cNvSpPr>
              <a:spLocks noChangeShapeType="1"/>
            </p:cNvSpPr>
            <p:nvPr/>
          </p:nvSpPr>
          <p:spPr bwMode="auto">
            <a:xfrm flipH="1">
              <a:off x="7915" y="706"/>
              <a:ext cx="534" cy="78"/>
            </a:xfrm>
            <a:prstGeom prst="straightConnector1">
              <a:avLst/>
            </a:prstGeom>
            <a:noFill/>
            <a:ln w="9360">
              <a:solidFill>
                <a:srgbClr val="000000"/>
              </a:solidFill>
              <a:miter lim="800000"/>
              <a:headEnd/>
              <a:tailEnd type="arrow" w="sm" len="sm"/>
            </a:ln>
          </p:spPr>
          <p:txBody>
            <a:bodyPr vert="horz" wrap="square" lIns="91440" tIns="45720" rIns="91440" bIns="45720" numCol="1" anchor="t" anchorCtr="0" compatLnSpc="1">
              <a:prstTxWarp prst="textNoShape">
                <a:avLst/>
              </a:prstTxWarp>
            </a:bodyPr>
            <a:lstStyle/>
            <a:p>
              <a:endParaRPr lang="fr-FR"/>
            </a:p>
          </p:txBody>
        </p:sp>
        <p:sp>
          <p:nvSpPr>
            <p:cNvPr id="4103" name="AutoShape 1876"/>
            <p:cNvSpPr>
              <a:spLocks noChangeShapeType="1"/>
            </p:cNvSpPr>
            <p:nvPr/>
          </p:nvSpPr>
          <p:spPr bwMode="auto">
            <a:xfrm flipH="1">
              <a:off x="7875" y="706"/>
              <a:ext cx="572" cy="646"/>
            </a:xfrm>
            <a:prstGeom prst="straightConnector1">
              <a:avLst/>
            </a:prstGeom>
            <a:noFill/>
            <a:ln w="9360">
              <a:solidFill>
                <a:srgbClr val="000000"/>
              </a:solidFill>
              <a:miter lim="800000"/>
              <a:headEnd/>
              <a:tailEnd type="arrow" w="sm" len="sm"/>
            </a:ln>
          </p:spPr>
          <p:txBody>
            <a:bodyPr vert="horz" wrap="square" lIns="91440" tIns="45720" rIns="91440" bIns="45720" numCol="1" anchor="t" anchorCtr="0" compatLnSpc="1">
              <a:prstTxWarp prst="textNoShape">
                <a:avLst/>
              </a:prstTxWarp>
            </a:bodyPr>
            <a:lstStyle/>
            <a:p>
              <a:endParaRPr lang="fr-FR"/>
            </a:p>
          </p:txBody>
        </p:sp>
        <p:pic>
          <p:nvPicPr>
            <p:cNvPr id="4104" name="Picture 1877"/>
            <p:cNvPicPr>
              <a:picLocks noChangeAspect="1" noChangeArrowheads="1"/>
            </p:cNvPicPr>
            <p:nvPr/>
          </p:nvPicPr>
          <p:blipFill>
            <a:blip r:embed="rId2" cstate="print"/>
            <a:srcRect/>
            <a:stretch>
              <a:fillRect/>
            </a:stretch>
          </p:blipFill>
          <p:spPr bwMode="auto">
            <a:xfrm>
              <a:off x="6195" y="587"/>
              <a:ext cx="1641" cy="1027"/>
            </a:xfrm>
            <a:prstGeom prst="rect">
              <a:avLst/>
            </a:prstGeom>
            <a:noFill/>
            <a:ln w="9525">
              <a:round/>
              <a:headEnd/>
              <a:tailEnd/>
            </a:ln>
          </p:spPr>
        </p:pic>
        <p:sp>
          <p:nvSpPr>
            <p:cNvPr id="4105" name="Text Box 1043"/>
            <p:cNvSpPr txBox="1">
              <a:spLocks noChangeArrowheads="1"/>
            </p:cNvSpPr>
            <p:nvPr/>
          </p:nvSpPr>
          <p:spPr bwMode="auto">
            <a:xfrm>
              <a:off x="6123" y="200"/>
              <a:ext cx="1893" cy="296"/>
            </a:xfrm>
            <a:prstGeom prst="rect">
              <a:avLst/>
            </a:prstGeom>
            <a:noFill/>
            <a:ln w="9525">
              <a:noFill/>
              <a:round/>
              <a:headEnd/>
              <a:tailEnd/>
            </a:ln>
          </p:spPr>
          <p:txBody>
            <a:bodyPr vert="horz" wrap="square" lIns="57240" tIns="28440" rIns="57240" bIns="28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700" b="0" i="0" u="none" strike="noStrike" cap="none" normalizeH="0" baseline="0" smtClean="0">
                  <a:ln>
                    <a:noFill/>
                  </a:ln>
                  <a:solidFill>
                    <a:schemeClr val="tx1"/>
                  </a:solidFill>
                  <a:effectLst/>
                  <a:latin typeface="Calibri" pitchFamily="34" charset="0"/>
                  <a:cs typeface="Arial" pitchFamily="34" charset="0"/>
                </a:rPr>
                <a:t>Direction de déformation</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106" name="AutoShape 1879"/>
            <p:cNvSpPr>
              <a:spLocks noChangeShapeType="1"/>
            </p:cNvSpPr>
            <p:nvPr/>
          </p:nvSpPr>
          <p:spPr bwMode="auto">
            <a:xfrm>
              <a:off x="6028" y="497"/>
              <a:ext cx="1945" cy="1"/>
            </a:xfrm>
            <a:prstGeom prst="straightConnector1">
              <a:avLst/>
            </a:prstGeom>
            <a:noFill/>
            <a:ln w="9360">
              <a:solidFill>
                <a:srgbClr val="000000"/>
              </a:solidFill>
              <a:miter lim="800000"/>
              <a:headEnd type="arrow" w="sm" len="sm"/>
              <a:tailEnd type="arrow" w="sm" len="sm"/>
            </a:ln>
          </p:spPr>
          <p:txBody>
            <a:bodyPr vert="horz" wrap="square" lIns="91440" tIns="45720" rIns="91440" bIns="45720" numCol="1" anchor="t" anchorCtr="0" compatLnSpc="1">
              <a:prstTxWarp prst="textNoShape">
                <a:avLst/>
              </a:prstTxWarp>
            </a:bodyPr>
            <a:lstStyle/>
            <a:p>
              <a:endParaRPr lang="fr-FR"/>
            </a:p>
          </p:txBody>
        </p:sp>
        <p:sp>
          <p:nvSpPr>
            <p:cNvPr id="4107" name="Text Box 1045"/>
            <p:cNvSpPr txBox="1">
              <a:spLocks noChangeArrowheads="1"/>
            </p:cNvSpPr>
            <p:nvPr/>
          </p:nvSpPr>
          <p:spPr bwMode="auto">
            <a:xfrm>
              <a:off x="8793" y="1593"/>
              <a:ext cx="990" cy="298"/>
            </a:xfrm>
            <a:prstGeom prst="rect">
              <a:avLst/>
            </a:prstGeom>
            <a:noFill/>
            <a:ln w="9525">
              <a:noFill/>
              <a:round/>
              <a:headEnd/>
              <a:tailEnd/>
            </a:ln>
          </p:spPr>
          <p:txBody>
            <a:bodyPr vert="horz" wrap="square" lIns="57240" tIns="28440" rIns="57240" bIns="28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700" b="0" i="1" u="none" strike="noStrike" cap="none" normalizeH="0" baseline="0" smtClean="0">
                  <a:ln>
                    <a:noFill/>
                  </a:ln>
                  <a:solidFill>
                    <a:schemeClr val="tx1"/>
                  </a:solidFill>
                  <a:effectLst/>
                  <a:latin typeface="Calibri" pitchFamily="34" charset="0"/>
                  <a:cs typeface="Arial" pitchFamily="34" charset="0"/>
                </a:rPr>
                <a:t>Symbole </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108" name="Rectangle 1881"/>
            <p:cNvSpPr>
              <a:spLocks noChangeArrowheads="1"/>
            </p:cNvSpPr>
            <p:nvPr/>
          </p:nvSpPr>
          <p:spPr bwMode="auto">
            <a:xfrm>
              <a:off x="8879" y="999"/>
              <a:ext cx="888" cy="243"/>
            </a:xfrm>
            <a:prstGeom prst="rect">
              <a:avLst/>
            </a:prstGeom>
            <a:solidFill>
              <a:srgbClr val="FFFFFF"/>
            </a:solidFill>
            <a:ln w="19080">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fr-FR"/>
            </a:p>
          </p:txBody>
        </p:sp>
        <p:sp>
          <p:nvSpPr>
            <p:cNvPr id="4109" name="AutoShape 1882"/>
            <p:cNvSpPr>
              <a:spLocks noChangeShapeType="1"/>
            </p:cNvSpPr>
            <p:nvPr/>
          </p:nvSpPr>
          <p:spPr bwMode="auto">
            <a:xfrm flipV="1">
              <a:off x="9040" y="815"/>
              <a:ext cx="542" cy="626"/>
            </a:xfrm>
            <a:prstGeom prst="straightConnector1">
              <a:avLst/>
            </a:prstGeom>
            <a:noFill/>
            <a:ln w="126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110" name="Text Box 1048"/>
            <p:cNvSpPr txBox="1">
              <a:spLocks noChangeArrowheads="1"/>
            </p:cNvSpPr>
            <p:nvPr/>
          </p:nvSpPr>
          <p:spPr bwMode="auto">
            <a:xfrm>
              <a:off x="8293" y="1295"/>
              <a:ext cx="746" cy="297"/>
            </a:xfrm>
            <a:prstGeom prst="rect">
              <a:avLst/>
            </a:prstGeom>
            <a:noFill/>
            <a:ln w="9525">
              <a:noFill/>
              <a:round/>
              <a:headEnd/>
              <a:tailEnd/>
            </a:ln>
          </p:spPr>
          <p:txBody>
            <a:bodyPr vert="horz" wrap="square" lIns="57240" tIns="28440" rIns="57240" bIns="28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700" b="0" i="1" u="none" strike="noStrike" cap="none" normalizeH="0" baseline="0" smtClean="0">
                  <a:ln>
                    <a:noFill/>
                  </a:ln>
                  <a:solidFill>
                    <a:schemeClr val="tx1"/>
                  </a:solidFill>
                  <a:effectLst/>
                  <a:latin typeface="Calibri" pitchFamily="34" charset="0"/>
                  <a:cs typeface="Arial" pitchFamily="34" charset="0"/>
                </a:rPr>
                <a:t>R</a:t>
              </a:r>
              <a:r>
                <a:rPr kumimoji="0" lang="fr-FR" sz="700" b="0" i="0" u="none" strike="noStrike" cap="none" normalizeH="0" baseline="0" smtClean="0">
                  <a:ln>
                    <a:noFill/>
                  </a:ln>
                  <a:solidFill>
                    <a:schemeClr val="tx1"/>
                  </a:solidFill>
                  <a:effectLst/>
                  <a:latin typeface="Calibri" pitchFamily="34" charset="0"/>
                  <a:cs typeface="Arial" pitchFamily="34" charset="0"/>
                </a:rPr>
                <a:t> + </a:t>
              </a:r>
              <a:r>
                <a:rPr kumimoji="0" lang="fr-FR" sz="700" b="0" i="0" u="none" strike="noStrike" cap="none" normalizeH="0" baseline="0" smtClean="0">
                  <a:ln>
                    <a:noFill/>
                  </a:ln>
                  <a:solidFill>
                    <a:schemeClr val="tx1"/>
                  </a:solidFill>
                  <a:effectLst/>
                  <a:latin typeface="Symbol" pitchFamily="18" charset="2"/>
                  <a:cs typeface="Arial" pitchFamily="34" charset="0"/>
                </a:rPr>
                <a:t>D</a:t>
              </a:r>
              <a:r>
                <a:rPr kumimoji="0" lang="fr-FR" sz="700" b="0" i="1" u="none" strike="noStrike" cap="none" normalizeH="0" baseline="0" smtClean="0">
                  <a:ln>
                    <a:noFill/>
                  </a:ln>
                  <a:solidFill>
                    <a:schemeClr val="tx1"/>
                  </a:solidFill>
                  <a:effectLst/>
                  <a:latin typeface="Calibri" pitchFamily="34" charset="0"/>
                  <a:cs typeface="Arial" pitchFamily="34" charset="0"/>
                </a:rPr>
                <a:t>R</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111" name="AutoShape 1884"/>
            <p:cNvSpPr>
              <a:spLocks noChangeShapeType="1"/>
            </p:cNvSpPr>
            <p:nvPr/>
          </p:nvSpPr>
          <p:spPr bwMode="auto">
            <a:xfrm flipV="1">
              <a:off x="6297" y="1691"/>
              <a:ext cx="827" cy="0"/>
            </a:xfrm>
            <a:prstGeom prst="straightConnector1">
              <a:avLst/>
            </a:prstGeom>
            <a:noFill/>
            <a:ln w="9360">
              <a:solidFill>
                <a:srgbClr val="000000"/>
              </a:solidFill>
              <a:miter lim="800000"/>
              <a:headEnd type="arrow" w="sm" len="sm"/>
              <a:tailEnd type="arrow" w="sm" len="sm"/>
            </a:ln>
          </p:spPr>
          <p:txBody>
            <a:bodyPr vert="horz" wrap="square" lIns="91440" tIns="45720" rIns="91440" bIns="45720" numCol="1" anchor="t" anchorCtr="0" compatLnSpc="1">
              <a:prstTxWarp prst="textNoShape">
                <a:avLst/>
              </a:prstTxWarp>
            </a:bodyPr>
            <a:lstStyle/>
            <a:p>
              <a:endParaRPr lang="fr-FR"/>
            </a:p>
          </p:txBody>
        </p:sp>
        <p:sp>
          <p:nvSpPr>
            <p:cNvPr id="4112" name="Text Box 1050"/>
            <p:cNvSpPr txBox="1">
              <a:spLocks noChangeArrowheads="1"/>
            </p:cNvSpPr>
            <p:nvPr/>
          </p:nvSpPr>
          <p:spPr bwMode="auto">
            <a:xfrm>
              <a:off x="6580" y="1693"/>
              <a:ext cx="326" cy="262"/>
            </a:xfrm>
            <a:prstGeom prst="rect">
              <a:avLst/>
            </a:prstGeom>
            <a:noFill/>
            <a:ln w="9525">
              <a:noFill/>
              <a:round/>
              <a:headEnd/>
              <a:tailEnd/>
            </a:ln>
          </p:spPr>
          <p:txBody>
            <a:bodyPr vert="horz" wrap="square" lIns="57240" tIns="28440" rIns="57240" bIns="28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700" b="0" i="1" u="none" strike="noStrike" cap="none" normalizeH="0" baseline="0" smtClean="0">
                  <a:ln>
                    <a:noFill/>
                  </a:ln>
                  <a:solidFill>
                    <a:schemeClr val="tx1"/>
                  </a:solidFill>
                  <a:effectLst/>
                  <a:latin typeface="Calibri" pitchFamily="34" charset="0"/>
                  <a:cs typeface="Arial" pitchFamily="34" charset="0"/>
                </a:rPr>
                <a:t>L</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pic>
        <p:nvPicPr>
          <p:cNvPr id="4113" name="Image 1"/>
          <p:cNvPicPr>
            <a:picLocks noChangeAspect="1" noChangeArrowheads="1"/>
          </p:cNvPicPr>
          <p:nvPr/>
        </p:nvPicPr>
        <p:blipFill>
          <a:blip r:embed="rId3" cstate="print"/>
          <a:srcRect/>
          <a:stretch>
            <a:fillRect/>
          </a:stretch>
        </p:blipFill>
        <p:spPr bwMode="auto">
          <a:xfrm>
            <a:off x="683568" y="2852936"/>
            <a:ext cx="2125146" cy="1800200"/>
          </a:xfrm>
          <a:prstGeom prst="rect">
            <a:avLst/>
          </a:prstGeom>
          <a:noFill/>
          <a:ln w="9525">
            <a:noFill/>
            <a:miter lim="800000"/>
            <a:headEnd/>
            <a:tailEnd/>
          </a:ln>
        </p:spPr>
      </p:pic>
      <p:pic>
        <p:nvPicPr>
          <p:cNvPr id="4114" name="Image 1"/>
          <p:cNvPicPr>
            <a:picLocks noChangeAspect="1" noChangeArrowheads="1"/>
          </p:cNvPicPr>
          <p:nvPr/>
        </p:nvPicPr>
        <p:blipFill>
          <a:blip r:embed="rId4" cstate="print"/>
          <a:srcRect/>
          <a:stretch>
            <a:fillRect/>
          </a:stretch>
        </p:blipFill>
        <p:spPr bwMode="auto">
          <a:xfrm>
            <a:off x="3563888" y="4653136"/>
            <a:ext cx="2555860" cy="13681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4400" b="0" i="0" u="none" strike="noStrike" kern="0" cap="none" spc="0" normalizeH="0" baseline="0" noProof="0" smtClean="0">
                <a:ln>
                  <a:noFill/>
                </a:ln>
                <a:solidFill>
                  <a:schemeClr val="tx2"/>
                </a:solidFill>
                <a:effectLst/>
                <a:uLnTx/>
                <a:uFillTx/>
                <a:latin typeface="+mj-lt"/>
                <a:ea typeface="+mj-ea"/>
                <a:cs typeface="+mj-cs"/>
              </a:rPr>
              <a:t>Jauges d’extensométrie </a:t>
            </a:r>
            <a:endParaRPr kumimoji="0" lang="fr-FR" sz="44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3" name="Espace réservé du contenu 2"/>
          <p:cNvSpPr txBox="1">
            <a:spLocks/>
          </p:cNvSpPr>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just">
              <a:spcBef>
                <a:spcPct val="20000"/>
              </a:spcBef>
              <a:buClr>
                <a:schemeClr val="folHlink"/>
              </a:buClr>
              <a:buSzPct val="60000"/>
              <a:buFont typeface="Wingdings" pitchFamily="2" charset="2"/>
              <a:buChar char="n"/>
              <a:defRPr/>
            </a:pPr>
            <a:r>
              <a:rPr lang="fr-FR" sz="2000" dirty="0" smtClean="0"/>
              <a:t>On n’utilise pas directement une jauge pour mesurer une masse (ou une force), la jauge est placée sur un « corps d’épreuve » dont la déformation est fonction de la masse (ou de la force). La jauge permet donc en réalité de mesurer la déformation du « corps d’épreuve » qui est bien sur fonction de la masse (ou de la force).</a:t>
            </a:r>
          </a:p>
          <a:p>
            <a:pPr marL="342900" indent="-342900" algn="just">
              <a:spcBef>
                <a:spcPct val="20000"/>
              </a:spcBef>
              <a:buClr>
                <a:schemeClr val="folHlink"/>
              </a:buClr>
              <a:buSzPct val="60000"/>
              <a:buFont typeface="Wingdings" pitchFamily="2" charset="2"/>
              <a:buChar char="n"/>
              <a:defRPr/>
            </a:pPr>
            <a:endParaRPr lang="fr-FR" sz="2000" dirty="0" smtClean="0"/>
          </a:p>
          <a:p>
            <a:pPr marL="342900" indent="-342900" algn="just">
              <a:spcBef>
                <a:spcPct val="20000"/>
              </a:spcBef>
              <a:buClr>
                <a:schemeClr val="folHlink"/>
              </a:buClr>
              <a:buSzPct val="60000"/>
              <a:buFont typeface="Wingdings" pitchFamily="2" charset="2"/>
              <a:buChar char="n"/>
              <a:defRPr/>
            </a:pPr>
            <a:endParaRPr lang="fr-FR" sz="2000" dirty="0" smtClean="0"/>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defRPr/>
            </a:pPr>
            <a:endParaRPr kumimoji="0" lang="fr-FR"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3074" name="Image 1"/>
          <p:cNvPicPr>
            <a:picLocks noChangeAspect="1" noChangeArrowheads="1"/>
          </p:cNvPicPr>
          <p:nvPr/>
        </p:nvPicPr>
        <p:blipFill>
          <a:blip r:embed="rId2" cstate="print"/>
          <a:srcRect/>
          <a:stretch>
            <a:fillRect/>
          </a:stretch>
        </p:blipFill>
        <p:spPr bwMode="auto">
          <a:xfrm>
            <a:off x="3419872" y="3933056"/>
            <a:ext cx="2664296" cy="22569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1"/>
          <p:cNvSpPr>
            <a:spLocks noGrp="1"/>
          </p:cNvSpPr>
          <p:nvPr>
            <p:ph type="title" idx="4294967295"/>
          </p:nvPr>
        </p:nvSpPr>
        <p:spPr/>
        <p:txBody>
          <a:bodyPr anchor="ctr"/>
          <a:lstStyle/>
          <a:p>
            <a:pPr eaLnBrk="1" hangingPunct="1"/>
            <a:r>
              <a:rPr lang="fr-FR" dirty="0" smtClean="0"/>
              <a:t>Jauges d’</a:t>
            </a:r>
            <a:r>
              <a:rPr lang="fr-FR" dirty="0" err="1" smtClean="0"/>
              <a:t>extensométrie</a:t>
            </a:r>
            <a:r>
              <a:rPr lang="fr-FR" dirty="0" smtClean="0"/>
              <a:t> </a:t>
            </a:r>
          </a:p>
        </p:txBody>
      </p:sp>
      <p:sp>
        <p:nvSpPr>
          <p:cNvPr id="12" name="Espace réservé du contenu 2"/>
          <p:cNvSpPr txBox="1">
            <a:spLocks/>
          </p:cNvSpPr>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just">
              <a:spcBef>
                <a:spcPct val="20000"/>
              </a:spcBef>
              <a:buClr>
                <a:schemeClr val="folHlink"/>
              </a:buClr>
              <a:buSzPct val="60000"/>
              <a:buFont typeface="Wingdings" pitchFamily="2" charset="2"/>
              <a:buChar char="n"/>
              <a:defRPr/>
            </a:pPr>
            <a:r>
              <a:rPr lang="fr-FR" sz="2000" dirty="0" smtClean="0"/>
              <a:t>Une jauge d’</a:t>
            </a:r>
            <a:r>
              <a:rPr lang="fr-FR" sz="2000" dirty="0" err="1" smtClean="0"/>
              <a:t>extensométrie</a:t>
            </a:r>
            <a:r>
              <a:rPr lang="fr-FR" sz="2000" dirty="0" smtClean="0"/>
              <a:t> est constituée d’un fil conducteur disposé sur un support souple tel que l’essentiel de sa longueur soit parallèle à une même direction. La déformation du corps d’épreuve où sera collé cet élément engendre une compression ou une extension du fil conducteur qui se traduit par une évolution de son comportement résistif</a:t>
            </a: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defRPr/>
            </a:pPr>
            <a:endParaRPr kumimoji="0" lang="fr-FR" sz="2000" b="0" i="0" u="none" strike="noStrike" kern="0" cap="none" spc="0" normalizeH="0" baseline="0" noProof="0" dirty="0" smtClean="0">
              <a:ln>
                <a:noFill/>
              </a:ln>
              <a:solidFill>
                <a:schemeClr val="tx1"/>
              </a:solidFill>
              <a:effectLst/>
              <a:uLnTx/>
              <a:uFillTx/>
              <a:latin typeface="+mn-lt"/>
              <a:ea typeface="+mn-ea"/>
              <a:cs typeface="+mn-cs"/>
            </a:endParaRPr>
          </a:p>
        </p:txBody>
      </p:sp>
      <p:grpSp>
        <p:nvGrpSpPr>
          <p:cNvPr id="1026" name="Group 1871"/>
          <p:cNvGrpSpPr>
            <a:grpSpLocks/>
          </p:cNvGrpSpPr>
          <p:nvPr/>
        </p:nvGrpSpPr>
        <p:grpSpPr bwMode="auto">
          <a:xfrm>
            <a:off x="2627784" y="4149080"/>
            <a:ext cx="3744416" cy="2304256"/>
            <a:chOff x="6028" y="11"/>
            <a:chExt cx="4272" cy="2026"/>
          </a:xfrm>
        </p:grpSpPr>
        <p:sp>
          <p:nvSpPr>
            <p:cNvPr id="1027" name="AutoShape 1872"/>
            <p:cNvSpPr>
              <a:spLocks noChangeArrowheads="1"/>
            </p:cNvSpPr>
            <p:nvPr/>
          </p:nvSpPr>
          <p:spPr bwMode="auto">
            <a:xfrm>
              <a:off x="6029" y="11"/>
              <a:ext cx="4271" cy="2026"/>
            </a:xfrm>
            <a:prstGeom prst="rect">
              <a:avLst/>
            </a:prstGeom>
            <a:noFill/>
            <a:ln w="9525">
              <a:noFill/>
              <a:round/>
              <a:headEnd/>
              <a:tailEnd/>
            </a:ln>
          </p:spPr>
          <p:txBody>
            <a:bodyPr vert="horz" wrap="none" lIns="91440" tIns="45720" rIns="91440" bIns="45720" numCol="1" anchor="ctr" anchorCtr="0" compatLnSpc="1">
              <a:prstTxWarp prst="textNoShape">
                <a:avLst/>
              </a:prstTxWarp>
            </a:bodyPr>
            <a:lstStyle/>
            <a:p>
              <a:endParaRPr lang="fr-FR"/>
            </a:p>
          </p:txBody>
        </p:sp>
        <p:sp>
          <p:nvSpPr>
            <p:cNvPr id="1028" name="AutoShape 1873"/>
            <p:cNvSpPr>
              <a:spLocks noChangeShapeType="1"/>
            </p:cNvSpPr>
            <p:nvPr/>
          </p:nvSpPr>
          <p:spPr bwMode="auto">
            <a:xfrm>
              <a:off x="8675" y="1124"/>
              <a:ext cx="1484" cy="1"/>
            </a:xfrm>
            <a:prstGeom prst="straightConnector1">
              <a:avLst/>
            </a:prstGeom>
            <a:noFill/>
            <a:ln w="1908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29" name="Text Box 1039"/>
            <p:cNvSpPr txBox="1">
              <a:spLocks noChangeArrowheads="1"/>
            </p:cNvSpPr>
            <p:nvPr/>
          </p:nvSpPr>
          <p:spPr bwMode="auto">
            <a:xfrm>
              <a:off x="8450" y="558"/>
              <a:ext cx="1648" cy="297"/>
            </a:xfrm>
            <a:prstGeom prst="rect">
              <a:avLst/>
            </a:prstGeom>
            <a:noFill/>
            <a:ln w="9525">
              <a:noFill/>
              <a:round/>
              <a:headEnd/>
              <a:tailEnd/>
            </a:ln>
          </p:spPr>
          <p:txBody>
            <a:bodyPr vert="horz" wrap="square" lIns="57240" tIns="28440" rIns="57240" bIns="28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700" b="0" i="0" u="none" strike="noStrike" cap="none" normalizeH="0" baseline="0" smtClean="0">
                  <a:ln>
                    <a:noFill/>
                  </a:ln>
                  <a:solidFill>
                    <a:schemeClr val="tx1"/>
                  </a:solidFill>
                  <a:effectLst/>
                  <a:latin typeface="Calibri" pitchFamily="34" charset="0"/>
                </a:rPr>
                <a:t>Contacts électriques</a:t>
              </a:r>
              <a:endParaRPr kumimoji="0" lang="fr-FR" sz="1800" b="0" i="0" u="none" strike="noStrike" cap="none" normalizeH="0" baseline="0" smtClean="0">
                <a:ln>
                  <a:noFill/>
                </a:ln>
                <a:solidFill>
                  <a:schemeClr val="tx1"/>
                </a:solidFill>
                <a:effectLst/>
                <a:latin typeface="Arial" pitchFamily="34" charset="0"/>
              </a:endParaRPr>
            </a:p>
          </p:txBody>
        </p:sp>
        <p:sp>
          <p:nvSpPr>
            <p:cNvPr id="1030" name="AutoShape 1875"/>
            <p:cNvSpPr>
              <a:spLocks noChangeShapeType="1"/>
            </p:cNvSpPr>
            <p:nvPr/>
          </p:nvSpPr>
          <p:spPr bwMode="auto">
            <a:xfrm flipH="1">
              <a:off x="7915" y="706"/>
              <a:ext cx="534" cy="78"/>
            </a:xfrm>
            <a:prstGeom prst="straightConnector1">
              <a:avLst/>
            </a:prstGeom>
            <a:noFill/>
            <a:ln w="9360">
              <a:solidFill>
                <a:srgbClr val="000000"/>
              </a:solidFill>
              <a:miter lim="800000"/>
              <a:headEnd/>
              <a:tailEnd type="arrow" w="sm" len="sm"/>
            </a:ln>
          </p:spPr>
          <p:txBody>
            <a:bodyPr vert="horz" wrap="square" lIns="91440" tIns="45720" rIns="91440" bIns="45720" numCol="1" anchor="t" anchorCtr="0" compatLnSpc="1">
              <a:prstTxWarp prst="textNoShape">
                <a:avLst/>
              </a:prstTxWarp>
            </a:bodyPr>
            <a:lstStyle/>
            <a:p>
              <a:endParaRPr lang="fr-FR"/>
            </a:p>
          </p:txBody>
        </p:sp>
        <p:sp>
          <p:nvSpPr>
            <p:cNvPr id="1031" name="AutoShape 1876"/>
            <p:cNvSpPr>
              <a:spLocks noChangeShapeType="1"/>
            </p:cNvSpPr>
            <p:nvPr/>
          </p:nvSpPr>
          <p:spPr bwMode="auto">
            <a:xfrm flipH="1">
              <a:off x="7875" y="706"/>
              <a:ext cx="572" cy="646"/>
            </a:xfrm>
            <a:prstGeom prst="straightConnector1">
              <a:avLst/>
            </a:prstGeom>
            <a:noFill/>
            <a:ln w="9360">
              <a:solidFill>
                <a:srgbClr val="000000"/>
              </a:solidFill>
              <a:miter lim="800000"/>
              <a:headEnd/>
              <a:tailEnd type="arrow" w="sm" len="sm"/>
            </a:ln>
          </p:spPr>
          <p:txBody>
            <a:bodyPr vert="horz" wrap="square" lIns="91440" tIns="45720" rIns="91440" bIns="45720" numCol="1" anchor="t" anchorCtr="0" compatLnSpc="1">
              <a:prstTxWarp prst="textNoShape">
                <a:avLst/>
              </a:prstTxWarp>
            </a:bodyPr>
            <a:lstStyle/>
            <a:p>
              <a:endParaRPr lang="fr-FR"/>
            </a:p>
          </p:txBody>
        </p:sp>
        <p:pic>
          <p:nvPicPr>
            <p:cNvPr id="1032" name="Picture 1877"/>
            <p:cNvPicPr>
              <a:picLocks noChangeAspect="1" noChangeArrowheads="1"/>
            </p:cNvPicPr>
            <p:nvPr/>
          </p:nvPicPr>
          <p:blipFill>
            <a:blip r:embed="rId2" cstate="print"/>
            <a:srcRect/>
            <a:stretch>
              <a:fillRect/>
            </a:stretch>
          </p:blipFill>
          <p:spPr bwMode="auto">
            <a:xfrm>
              <a:off x="6195" y="587"/>
              <a:ext cx="1641" cy="1027"/>
            </a:xfrm>
            <a:prstGeom prst="rect">
              <a:avLst/>
            </a:prstGeom>
            <a:noFill/>
            <a:ln w="9525">
              <a:round/>
              <a:headEnd/>
              <a:tailEnd/>
            </a:ln>
          </p:spPr>
        </p:pic>
        <p:sp>
          <p:nvSpPr>
            <p:cNvPr id="1033" name="Text Box 1043"/>
            <p:cNvSpPr txBox="1">
              <a:spLocks noChangeArrowheads="1"/>
            </p:cNvSpPr>
            <p:nvPr/>
          </p:nvSpPr>
          <p:spPr bwMode="auto">
            <a:xfrm>
              <a:off x="6123" y="200"/>
              <a:ext cx="1893" cy="296"/>
            </a:xfrm>
            <a:prstGeom prst="rect">
              <a:avLst/>
            </a:prstGeom>
            <a:noFill/>
            <a:ln w="9525">
              <a:noFill/>
              <a:round/>
              <a:headEnd/>
              <a:tailEnd/>
            </a:ln>
          </p:spPr>
          <p:txBody>
            <a:bodyPr vert="horz" wrap="square" lIns="57240" tIns="28440" rIns="57240" bIns="28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700" b="0" i="0" u="none" strike="noStrike" cap="none" normalizeH="0" baseline="0" smtClean="0">
                  <a:ln>
                    <a:noFill/>
                  </a:ln>
                  <a:solidFill>
                    <a:schemeClr val="tx1"/>
                  </a:solidFill>
                  <a:effectLst/>
                  <a:latin typeface="Calibri" pitchFamily="34" charset="0"/>
                </a:rPr>
                <a:t>Direction de déformation</a:t>
              </a:r>
              <a:endParaRPr kumimoji="0" lang="fr-FR" sz="1800" b="0" i="0" u="none" strike="noStrike" cap="none" normalizeH="0" baseline="0" smtClean="0">
                <a:ln>
                  <a:noFill/>
                </a:ln>
                <a:solidFill>
                  <a:schemeClr val="tx1"/>
                </a:solidFill>
                <a:effectLst/>
                <a:latin typeface="Arial" pitchFamily="34" charset="0"/>
              </a:endParaRPr>
            </a:p>
          </p:txBody>
        </p:sp>
        <p:sp>
          <p:nvSpPr>
            <p:cNvPr id="1034" name="AutoShape 1879"/>
            <p:cNvSpPr>
              <a:spLocks noChangeShapeType="1"/>
            </p:cNvSpPr>
            <p:nvPr/>
          </p:nvSpPr>
          <p:spPr bwMode="auto">
            <a:xfrm>
              <a:off x="6028" y="497"/>
              <a:ext cx="1945" cy="1"/>
            </a:xfrm>
            <a:prstGeom prst="straightConnector1">
              <a:avLst/>
            </a:prstGeom>
            <a:noFill/>
            <a:ln w="9360">
              <a:solidFill>
                <a:srgbClr val="000000"/>
              </a:solidFill>
              <a:miter lim="800000"/>
              <a:headEnd type="arrow" w="sm" len="sm"/>
              <a:tailEnd type="arrow" w="sm" len="sm"/>
            </a:ln>
          </p:spPr>
          <p:txBody>
            <a:bodyPr vert="horz" wrap="square" lIns="91440" tIns="45720" rIns="91440" bIns="45720" numCol="1" anchor="t" anchorCtr="0" compatLnSpc="1">
              <a:prstTxWarp prst="textNoShape">
                <a:avLst/>
              </a:prstTxWarp>
            </a:bodyPr>
            <a:lstStyle/>
            <a:p>
              <a:endParaRPr lang="fr-FR"/>
            </a:p>
          </p:txBody>
        </p:sp>
        <p:sp>
          <p:nvSpPr>
            <p:cNvPr id="1035" name="Text Box 1045"/>
            <p:cNvSpPr txBox="1">
              <a:spLocks noChangeArrowheads="1"/>
            </p:cNvSpPr>
            <p:nvPr/>
          </p:nvSpPr>
          <p:spPr bwMode="auto">
            <a:xfrm>
              <a:off x="8793" y="1593"/>
              <a:ext cx="990" cy="298"/>
            </a:xfrm>
            <a:prstGeom prst="rect">
              <a:avLst/>
            </a:prstGeom>
            <a:noFill/>
            <a:ln w="9525">
              <a:noFill/>
              <a:round/>
              <a:headEnd/>
              <a:tailEnd/>
            </a:ln>
          </p:spPr>
          <p:txBody>
            <a:bodyPr vert="horz" wrap="square" lIns="57240" tIns="28440" rIns="57240" bIns="28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700" b="0" i="1" u="none" strike="noStrike" cap="none" normalizeH="0" baseline="0" smtClean="0">
                  <a:ln>
                    <a:noFill/>
                  </a:ln>
                  <a:solidFill>
                    <a:schemeClr val="tx1"/>
                  </a:solidFill>
                  <a:effectLst/>
                  <a:latin typeface="Calibri" pitchFamily="34" charset="0"/>
                </a:rPr>
                <a:t>Symbole </a:t>
              </a:r>
              <a:endParaRPr kumimoji="0" lang="fr-FR" sz="1800" b="0" i="0" u="none" strike="noStrike" cap="none" normalizeH="0" baseline="0" smtClean="0">
                <a:ln>
                  <a:noFill/>
                </a:ln>
                <a:solidFill>
                  <a:schemeClr val="tx1"/>
                </a:solidFill>
                <a:effectLst/>
                <a:latin typeface="Arial" pitchFamily="34" charset="0"/>
              </a:endParaRPr>
            </a:p>
          </p:txBody>
        </p:sp>
        <p:sp>
          <p:nvSpPr>
            <p:cNvPr id="1036" name="Rectangle 1881"/>
            <p:cNvSpPr>
              <a:spLocks noChangeArrowheads="1"/>
            </p:cNvSpPr>
            <p:nvPr/>
          </p:nvSpPr>
          <p:spPr bwMode="auto">
            <a:xfrm>
              <a:off x="8879" y="999"/>
              <a:ext cx="888" cy="243"/>
            </a:xfrm>
            <a:prstGeom prst="rect">
              <a:avLst/>
            </a:prstGeom>
            <a:solidFill>
              <a:srgbClr val="FFFFFF"/>
            </a:solidFill>
            <a:ln w="19080">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fr-FR"/>
            </a:p>
          </p:txBody>
        </p:sp>
        <p:sp>
          <p:nvSpPr>
            <p:cNvPr id="1037" name="AutoShape 1882"/>
            <p:cNvSpPr>
              <a:spLocks noChangeShapeType="1"/>
            </p:cNvSpPr>
            <p:nvPr/>
          </p:nvSpPr>
          <p:spPr bwMode="auto">
            <a:xfrm flipV="1">
              <a:off x="9040" y="815"/>
              <a:ext cx="542" cy="626"/>
            </a:xfrm>
            <a:prstGeom prst="straightConnector1">
              <a:avLst/>
            </a:prstGeom>
            <a:noFill/>
            <a:ln w="126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38" name="Text Box 1048"/>
            <p:cNvSpPr txBox="1">
              <a:spLocks noChangeArrowheads="1"/>
            </p:cNvSpPr>
            <p:nvPr/>
          </p:nvSpPr>
          <p:spPr bwMode="auto">
            <a:xfrm>
              <a:off x="8293" y="1295"/>
              <a:ext cx="746" cy="297"/>
            </a:xfrm>
            <a:prstGeom prst="rect">
              <a:avLst/>
            </a:prstGeom>
            <a:noFill/>
            <a:ln w="9525">
              <a:noFill/>
              <a:round/>
              <a:headEnd/>
              <a:tailEnd/>
            </a:ln>
          </p:spPr>
          <p:txBody>
            <a:bodyPr vert="horz" wrap="square" lIns="57240" tIns="28440" rIns="57240" bIns="28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700" b="0" i="1" u="none" strike="noStrike" cap="none" normalizeH="0" baseline="0" smtClean="0">
                  <a:ln>
                    <a:noFill/>
                  </a:ln>
                  <a:solidFill>
                    <a:schemeClr val="tx1"/>
                  </a:solidFill>
                  <a:effectLst/>
                  <a:latin typeface="Calibri" pitchFamily="34" charset="0"/>
                </a:rPr>
                <a:t>R</a:t>
              </a:r>
              <a:r>
                <a:rPr kumimoji="0" lang="fr-FR" sz="700" b="0" i="0" u="none" strike="noStrike" cap="none" normalizeH="0" baseline="0" smtClean="0">
                  <a:ln>
                    <a:noFill/>
                  </a:ln>
                  <a:solidFill>
                    <a:schemeClr val="tx1"/>
                  </a:solidFill>
                  <a:effectLst/>
                  <a:latin typeface="Calibri" pitchFamily="34" charset="0"/>
                </a:rPr>
                <a:t> + </a:t>
              </a:r>
              <a:r>
                <a:rPr kumimoji="0" lang="fr-FR" sz="700" b="0" i="0" u="none" strike="noStrike" cap="none" normalizeH="0" baseline="0" smtClean="0">
                  <a:ln>
                    <a:noFill/>
                  </a:ln>
                  <a:solidFill>
                    <a:schemeClr val="tx1"/>
                  </a:solidFill>
                  <a:effectLst/>
                  <a:latin typeface="Symbol" pitchFamily="18" charset="2"/>
                </a:rPr>
                <a:t>D</a:t>
              </a:r>
              <a:r>
                <a:rPr kumimoji="0" lang="fr-FR" sz="700" b="0" i="1" u="none" strike="noStrike" cap="none" normalizeH="0" baseline="0" smtClean="0">
                  <a:ln>
                    <a:noFill/>
                  </a:ln>
                  <a:solidFill>
                    <a:schemeClr val="tx1"/>
                  </a:solidFill>
                  <a:effectLst/>
                  <a:latin typeface="Calibri" pitchFamily="34" charset="0"/>
                </a:rPr>
                <a:t>R</a:t>
              </a:r>
              <a:endParaRPr kumimoji="0" lang="fr-FR" sz="1800" b="0" i="0" u="none" strike="noStrike" cap="none" normalizeH="0" baseline="0" smtClean="0">
                <a:ln>
                  <a:noFill/>
                </a:ln>
                <a:solidFill>
                  <a:schemeClr val="tx1"/>
                </a:solidFill>
                <a:effectLst/>
                <a:latin typeface="Arial" pitchFamily="34" charset="0"/>
              </a:endParaRPr>
            </a:p>
          </p:txBody>
        </p:sp>
        <p:sp>
          <p:nvSpPr>
            <p:cNvPr id="1039" name="AutoShape 1884"/>
            <p:cNvSpPr>
              <a:spLocks noChangeShapeType="1"/>
            </p:cNvSpPr>
            <p:nvPr/>
          </p:nvSpPr>
          <p:spPr bwMode="auto">
            <a:xfrm flipV="1">
              <a:off x="6297" y="1691"/>
              <a:ext cx="827" cy="0"/>
            </a:xfrm>
            <a:prstGeom prst="straightConnector1">
              <a:avLst/>
            </a:prstGeom>
            <a:noFill/>
            <a:ln w="9360">
              <a:solidFill>
                <a:srgbClr val="000000"/>
              </a:solidFill>
              <a:miter lim="800000"/>
              <a:headEnd type="arrow" w="sm" len="sm"/>
              <a:tailEnd type="arrow" w="sm" len="sm"/>
            </a:ln>
          </p:spPr>
          <p:txBody>
            <a:bodyPr vert="horz" wrap="square" lIns="91440" tIns="45720" rIns="91440" bIns="45720" numCol="1" anchor="t" anchorCtr="0" compatLnSpc="1">
              <a:prstTxWarp prst="textNoShape">
                <a:avLst/>
              </a:prstTxWarp>
            </a:bodyPr>
            <a:lstStyle/>
            <a:p>
              <a:endParaRPr lang="fr-FR"/>
            </a:p>
          </p:txBody>
        </p:sp>
        <p:sp>
          <p:nvSpPr>
            <p:cNvPr id="1040" name="Text Box 1050"/>
            <p:cNvSpPr txBox="1">
              <a:spLocks noChangeArrowheads="1"/>
            </p:cNvSpPr>
            <p:nvPr/>
          </p:nvSpPr>
          <p:spPr bwMode="auto">
            <a:xfrm>
              <a:off x="6580" y="1693"/>
              <a:ext cx="326" cy="262"/>
            </a:xfrm>
            <a:prstGeom prst="rect">
              <a:avLst/>
            </a:prstGeom>
            <a:noFill/>
            <a:ln w="9525">
              <a:noFill/>
              <a:round/>
              <a:headEnd/>
              <a:tailEnd/>
            </a:ln>
          </p:spPr>
          <p:txBody>
            <a:bodyPr vert="horz" wrap="square" lIns="57240" tIns="28440" rIns="57240" bIns="28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700" b="0" i="1" u="none" strike="noStrike" cap="none" normalizeH="0" baseline="0" smtClean="0">
                  <a:ln>
                    <a:noFill/>
                  </a:ln>
                  <a:solidFill>
                    <a:schemeClr val="tx1"/>
                  </a:solidFill>
                  <a:effectLst/>
                  <a:latin typeface="Calibri" pitchFamily="34" charset="0"/>
                </a:rPr>
                <a:t>L</a:t>
              </a:r>
              <a:endParaRPr kumimoji="0" lang="fr-FR" sz="1800" b="0" i="0" u="none" strike="noStrike" cap="none" normalizeH="0" baseline="0" smtClean="0">
                <a:ln>
                  <a:noFill/>
                </a:ln>
                <a:solidFill>
                  <a:schemeClr val="tx1"/>
                </a:solidFill>
                <a:effectLst/>
                <a:latin typeface="Arial" pitchFamily="34" charset="0"/>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just">
              <a:spcBef>
                <a:spcPct val="20000"/>
              </a:spcBef>
              <a:buClr>
                <a:schemeClr val="folHlink"/>
              </a:buClr>
              <a:buSzPct val="60000"/>
              <a:buFont typeface="Wingdings" pitchFamily="2" charset="2"/>
              <a:buChar char="n"/>
              <a:defRPr/>
            </a:pPr>
            <a:r>
              <a:rPr lang="fr-BE" sz="2000" dirty="0" smtClean="0"/>
              <a:t>On admet que l</a:t>
            </a:r>
            <a:r>
              <a:rPr lang="fr-FR" sz="2000" dirty="0" smtClean="0"/>
              <a:t>a variation de résistance de la jauge soumise à une déformation       a pour expression :  </a:t>
            </a:r>
          </a:p>
          <a:p>
            <a:pPr marL="342900" indent="-342900" algn="just">
              <a:spcBef>
                <a:spcPct val="20000"/>
              </a:spcBef>
              <a:buClr>
                <a:schemeClr val="folHlink"/>
              </a:buClr>
              <a:buSzPct val="60000"/>
              <a:buFont typeface="Wingdings" pitchFamily="2" charset="2"/>
              <a:buChar char="n"/>
              <a:defRPr/>
            </a:pPr>
            <a:endParaRPr lang="fr-FR" sz="2000" dirty="0" smtClean="0"/>
          </a:p>
          <a:p>
            <a:pPr marL="342900" indent="-342900" algn="just">
              <a:spcBef>
                <a:spcPct val="20000"/>
              </a:spcBef>
              <a:buClr>
                <a:schemeClr val="folHlink"/>
              </a:buClr>
              <a:buSzPct val="60000"/>
              <a:defRPr/>
            </a:pPr>
            <a:r>
              <a:rPr lang="fr-FR" sz="2000" dirty="0" smtClean="0"/>
              <a:t>                        </a:t>
            </a:r>
            <a:r>
              <a:rPr lang="fr-BE" sz="2000" dirty="0" smtClean="0"/>
              <a:t>où</a:t>
            </a:r>
            <a:r>
              <a:rPr lang="fr-BE" sz="2000" i="1" dirty="0" smtClean="0"/>
              <a:t> K</a:t>
            </a:r>
            <a:r>
              <a:rPr lang="fr-BE" sz="2000" dirty="0" smtClean="0"/>
              <a:t> est appelé le facteur de jauge.</a:t>
            </a:r>
            <a:r>
              <a:rPr lang="fr-FR" sz="2000" dirty="0" smtClean="0"/>
              <a:t>    </a:t>
            </a:r>
          </a:p>
          <a:p>
            <a:pPr marL="342900" indent="-342900" algn="just">
              <a:spcBef>
                <a:spcPct val="20000"/>
              </a:spcBef>
              <a:buClr>
                <a:schemeClr val="folHlink"/>
              </a:buClr>
              <a:buSzPct val="60000"/>
              <a:buFont typeface="Wingdings" pitchFamily="2" charset="2"/>
              <a:buChar char="n"/>
              <a:defRPr/>
            </a:pPr>
            <a:endParaRPr lang="fr-FR" sz="2000" dirty="0" smtClean="0"/>
          </a:p>
          <a:p>
            <a:r>
              <a:rPr lang="el-GR" sz="2000" dirty="0" smtClean="0"/>
              <a:t>Δ</a:t>
            </a:r>
            <a:r>
              <a:rPr lang="fr-FR" sz="2000" i="1" dirty="0" smtClean="0"/>
              <a:t>R</a:t>
            </a:r>
            <a:r>
              <a:rPr lang="fr-FR" sz="2000" dirty="0" smtClean="0"/>
              <a:t> : variation de résistance de la jauge </a:t>
            </a:r>
          </a:p>
          <a:p>
            <a:r>
              <a:rPr lang="fr-FR" sz="2000" dirty="0" smtClean="0"/>
              <a:t>Δ</a:t>
            </a:r>
            <a:r>
              <a:rPr lang="fr-FR" sz="2000" i="1" dirty="0" smtClean="0"/>
              <a:t>L</a:t>
            </a:r>
            <a:r>
              <a:rPr lang="fr-FR" sz="2000" dirty="0" smtClean="0"/>
              <a:t> : variation de longueur de la jauge </a:t>
            </a:r>
          </a:p>
          <a:p>
            <a:r>
              <a:rPr lang="fr-FR" sz="2000" i="1" dirty="0" smtClean="0"/>
              <a:t>R</a:t>
            </a:r>
            <a:r>
              <a:rPr lang="fr-FR" sz="2000" dirty="0" smtClean="0"/>
              <a:t> : résistance initiale de la jauge </a:t>
            </a:r>
          </a:p>
          <a:p>
            <a:r>
              <a:rPr lang="fr-FR" sz="2000" i="1" dirty="0" smtClean="0"/>
              <a:t>L</a:t>
            </a:r>
            <a:r>
              <a:rPr lang="fr-FR" sz="2000" dirty="0" smtClean="0"/>
              <a:t> : longueur initiale de la jauge </a:t>
            </a:r>
          </a:p>
          <a:p>
            <a:r>
              <a:rPr lang="fr-FR" sz="2000" i="1" dirty="0" smtClean="0">
                <a:sym typeface="Symbol"/>
              </a:rPr>
              <a:t></a:t>
            </a:r>
            <a:r>
              <a:rPr lang="fr-FR" sz="2000" dirty="0" smtClean="0"/>
              <a:t> : déformation de la jauge (et du matériau sur lequel est collée la jauge) </a:t>
            </a: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defRPr/>
            </a:pPr>
            <a:endParaRPr kumimoji="0" lang="fr-FR"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2050" name="Picture 2"/>
          <p:cNvPicPr>
            <a:picLocks noChangeAspect="1" noChangeArrowheads="1"/>
          </p:cNvPicPr>
          <p:nvPr/>
        </p:nvPicPr>
        <p:blipFill>
          <a:blip r:embed="rId2" cstate="print"/>
          <a:srcRect/>
          <a:stretch>
            <a:fillRect/>
          </a:stretch>
        </p:blipFill>
        <p:spPr bwMode="auto">
          <a:xfrm>
            <a:off x="3563888" y="2348880"/>
            <a:ext cx="295275" cy="4953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547664" y="2924944"/>
            <a:ext cx="1428750" cy="552450"/>
          </a:xfrm>
          <a:prstGeom prst="rect">
            <a:avLst/>
          </a:prstGeom>
          <a:noFill/>
          <a:ln w="9525">
            <a:noFill/>
            <a:miter lim="800000"/>
            <a:headEnd/>
            <a:tailEnd/>
          </a:ln>
        </p:spPr>
      </p:pic>
      <p:sp>
        <p:nvSpPr>
          <p:cNvPr id="5" name="Titre 1"/>
          <p:cNvSpPr txBox="1">
            <a:spLocks/>
          </p:cNvSpPr>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4400" b="0" i="0" u="none" strike="noStrike" kern="0" cap="none" spc="0" normalizeH="0" baseline="0" noProof="0" smtClean="0">
                <a:ln>
                  <a:noFill/>
                </a:ln>
                <a:solidFill>
                  <a:schemeClr val="tx2"/>
                </a:solidFill>
                <a:effectLst/>
                <a:uLnTx/>
                <a:uFillTx/>
                <a:latin typeface="+mj-lt"/>
                <a:ea typeface="+mj-ea"/>
                <a:cs typeface="+mj-cs"/>
              </a:rPr>
              <a:t>Jauges d’extensométrie </a:t>
            </a:r>
            <a:endParaRPr kumimoji="0" lang="fr-FR" sz="44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4400" b="0" i="0" u="none" strike="noStrike" kern="0" cap="none" spc="0" normalizeH="0" baseline="0" noProof="0" smtClean="0">
                <a:ln>
                  <a:noFill/>
                </a:ln>
                <a:solidFill>
                  <a:schemeClr val="tx2"/>
                </a:solidFill>
                <a:effectLst/>
                <a:uLnTx/>
                <a:uFillTx/>
                <a:latin typeface="+mj-lt"/>
                <a:ea typeface="+mj-ea"/>
                <a:cs typeface="+mj-cs"/>
              </a:rPr>
              <a:t>Jauges d’extensométrie </a:t>
            </a:r>
            <a:endParaRPr kumimoji="0" lang="fr-FR" sz="44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3" name="Espace réservé du contenu 2"/>
          <p:cNvSpPr txBox="1">
            <a:spLocks/>
          </p:cNvSpPr>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just">
              <a:spcBef>
                <a:spcPct val="20000"/>
              </a:spcBef>
              <a:buClr>
                <a:schemeClr val="folHlink"/>
              </a:buClr>
              <a:buSzPct val="60000"/>
              <a:buFont typeface="Wingdings" pitchFamily="2" charset="2"/>
              <a:buChar char="n"/>
              <a:defRPr/>
            </a:pPr>
            <a:r>
              <a:rPr lang="fr-FR" sz="2000" dirty="0" smtClean="0"/>
              <a:t>La méthode la plus précise pour mesurer une variation de résistance consiste à placer la jauge dans un pont de Wheatstone. </a:t>
            </a:r>
          </a:p>
          <a:p>
            <a:pPr marL="342900" indent="-342900" algn="just">
              <a:spcBef>
                <a:spcPct val="20000"/>
              </a:spcBef>
              <a:buClr>
                <a:schemeClr val="folHlink"/>
              </a:buClr>
              <a:buSzPct val="60000"/>
              <a:buFont typeface="Wingdings" pitchFamily="2" charset="2"/>
              <a:buChar char="n"/>
              <a:defRPr/>
            </a:pPr>
            <a:endParaRPr lang="fr-FR" sz="2000" dirty="0" smtClean="0"/>
          </a:p>
          <a:p>
            <a:pPr marL="342900" indent="-342900" algn="just">
              <a:spcBef>
                <a:spcPct val="20000"/>
              </a:spcBef>
              <a:buClr>
                <a:schemeClr val="folHlink"/>
              </a:buClr>
              <a:buSzPct val="60000"/>
              <a:buFont typeface="Wingdings" pitchFamily="2" charset="2"/>
              <a:buChar char="n"/>
              <a:defRPr/>
            </a:pPr>
            <a:endParaRPr lang="fr-FR" sz="2000" dirty="0" smtClean="0"/>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defRPr/>
            </a:pPr>
            <a:endParaRPr kumimoji="0" lang="fr-FR"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8" name="Picture 3"/>
          <p:cNvPicPr>
            <a:picLocks noChangeAspect="1" noChangeArrowheads="1"/>
          </p:cNvPicPr>
          <p:nvPr/>
        </p:nvPicPr>
        <p:blipFill>
          <a:blip r:embed="rId2" cstate="print"/>
          <a:srcRect/>
          <a:stretch>
            <a:fillRect/>
          </a:stretch>
        </p:blipFill>
        <p:spPr bwMode="auto">
          <a:xfrm>
            <a:off x="2411760" y="2996952"/>
            <a:ext cx="4645323" cy="38610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1"/>
          <p:cNvSpPr>
            <a:spLocks noGrp="1"/>
          </p:cNvSpPr>
          <p:nvPr>
            <p:ph type="title" idx="4294967295"/>
          </p:nvPr>
        </p:nvSpPr>
        <p:spPr/>
        <p:txBody>
          <a:bodyPr anchor="ctr"/>
          <a:lstStyle/>
          <a:p>
            <a:pPr eaLnBrk="1" hangingPunct="1"/>
            <a:r>
              <a:rPr lang="fr-FR" dirty="0" smtClean="0"/>
              <a:t>Applications</a:t>
            </a:r>
          </a:p>
        </p:txBody>
      </p:sp>
      <p:sp>
        <p:nvSpPr>
          <p:cNvPr id="12" name="Espace réservé du contenu 2"/>
          <p:cNvSpPr txBox="1">
            <a:spLocks/>
          </p:cNvSpPr>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defRPr/>
            </a:pPr>
            <a:endParaRPr lang="fr-FR" sz="2800" kern="0" noProof="0" dirty="0" smtClean="0">
              <a:latin typeface="+mn-lt"/>
            </a:endParaRP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defRPr/>
            </a:pPr>
            <a:endParaRPr lang="fr-FR" sz="2800" kern="0" dirty="0" smtClean="0">
              <a:latin typeface="+mn-lt"/>
            </a:endParaRP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defRPr/>
            </a:pPr>
            <a:r>
              <a:rPr lang="fr-FR" sz="2800" kern="0" noProof="0" dirty="0" err="1" smtClean="0">
                <a:latin typeface="+mn-lt"/>
              </a:rPr>
              <a:t>Hémomixer</a:t>
            </a:r>
            <a:endParaRPr lang="fr-FR" sz="2800" kern="0" noProof="0" dirty="0" smtClean="0">
              <a:latin typeface="+mn-lt"/>
            </a:endParaRP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defRPr/>
            </a:pPr>
            <a:endParaRPr lang="fr-FR" sz="2800" kern="0" noProof="0" dirty="0" smtClean="0">
              <a:latin typeface="+mn-lt"/>
            </a:endParaRP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defRPr/>
            </a:pPr>
            <a:endParaRPr lang="fr-FR" sz="2800" kern="0" noProof="0" dirty="0" smtClean="0">
              <a:latin typeface="+mn-lt"/>
            </a:endParaRP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defRPr/>
            </a:pPr>
            <a:endParaRPr lang="fr-FR" sz="2800" kern="0" dirty="0" smtClean="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2204864"/>
            <a:ext cx="7992888" cy="4524315"/>
          </a:xfrm>
          <a:prstGeom prst="rect">
            <a:avLst/>
          </a:prstGeom>
        </p:spPr>
        <p:txBody>
          <a:bodyPr wrap="square">
            <a:spAutoFit/>
          </a:bodyPr>
          <a:lstStyle/>
          <a:p>
            <a:pPr algn="just"/>
            <a:r>
              <a:rPr lang="fr-FR" sz="2400" dirty="0" smtClean="0"/>
              <a:t>Il existe deux méthodes pour effectuer une collecte mobile de dons du sang :</a:t>
            </a:r>
          </a:p>
          <a:p>
            <a:pPr>
              <a:buFontTx/>
              <a:buChar char="-"/>
            </a:pPr>
            <a:r>
              <a:rPr lang="fr-FR" sz="2400" dirty="0" smtClean="0"/>
              <a:t> Utiliser un véhicule spécifique, un camion de collecte qui se rend sur le lieu de prélèvement, </a:t>
            </a:r>
          </a:p>
          <a:p>
            <a:pPr algn="just">
              <a:buFontTx/>
              <a:buChar char="-"/>
            </a:pPr>
            <a:r>
              <a:rPr lang="fr-FR" sz="2400" dirty="0" smtClean="0"/>
              <a:t> Ou mettre en place au sein d’un lieu public (Lycée Jules FERRY par exemple) ou privé, une structure de collecte pour une journée ou une demi-journée.</a:t>
            </a:r>
          </a:p>
          <a:p>
            <a:pPr>
              <a:buFontTx/>
              <a:buChar char="-"/>
            </a:pPr>
            <a:endParaRPr lang="fr-FR" sz="2400" dirty="0" smtClean="0"/>
          </a:p>
          <a:p>
            <a:pPr algn="just"/>
            <a:r>
              <a:rPr lang="fr-FR" sz="2400" dirty="0" smtClean="0"/>
              <a:t>Dans les deux cas, il est nécessaire que l’automate de</a:t>
            </a:r>
          </a:p>
          <a:p>
            <a:pPr algn="just"/>
            <a:r>
              <a:rPr lang="fr-FR" sz="2400" dirty="0" smtClean="0"/>
              <a:t>prélèvement soit compact, rapide à mettre en œuvre et</a:t>
            </a:r>
          </a:p>
          <a:p>
            <a:pPr algn="just"/>
            <a:r>
              <a:rPr lang="fr-FR" sz="2400" dirty="0" smtClean="0"/>
              <a:t>autonome en énergie (absence de câbles d’alimentation au sol).</a:t>
            </a:r>
            <a:endParaRPr lang="fr-FR" sz="2400" dirty="0"/>
          </a:p>
        </p:txBody>
      </p:sp>
      <p:pic>
        <p:nvPicPr>
          <p:cNvPr id="3" name="Picture 2"/>
          <p:cNvPicPr>
            <a:picLocks noChangeAspect="1" noChangeArrowheads="1"/>
          </p:cNvPicPr>
          <p:nvPr/>
        </p:nvPicPr>
        <p:blipFill>
          <a:blip r:embed="rId2" cstate="print"/>
          <a:srcRect/>
          <a:stretch>
            <a:fillRect/>
          </a:stretch>
        </p:blipFill>
        <p:spPr bwMode="auto">
          <a:xfrm>
            <a:off x="5676900" y="0"/>
            <a:ext cx="3467100" cy="2305050"/>
          </a:xfrm>
          <a:prstGeom prst="rect">
            <a:avLst/>
          </a:prstGeom>
          <a:noFill/>
          <a:ln w="9525">
            <a:noFill/>
            <a:miter lim="800000"/>
            <a:headEnd/>
            <a:tailEnd/>
          </a:ln>
        </p:spPr>
      </p:pic>
      <p:sp>
        <p:nvSpPr>
          <p:cNvPr id="4" name="Titre 1"/>
          <p:cNvSpPr txBox="1">
            <a:spLocks/>
          </p:cNvSpPr>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4400" b="0" i="0" u="none" strike="noStrike" kern="0" cap="none" spc="0" normalizeH="0" baseline="0" noProof="0" dirty="0" smtClean="0">
                <a:ln>
                  <a:noFill/>
                </a:ln>
                <a:solidFill>
                  <a:schemeClr val="tx2"/>
                </a:solidFill>
                <a:effectLst/>
                <a:uLnTx/>
                <a:uFillTx/>
                <a:latin typeface="+mj-lt"/>
                <a:ea typeface="+mj-ea"/>
                <a:cs typeface="+mj-cs"/>
              </a:rPr>
              <a:t>Présentation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9592" y="3501008"/>
            <a:ext cx="7560840" cy="3046988"/>
          </a:xfrm>
          <a:prstGeom prst="rect">
            <a:avLst/>
          </a:prstGeom>
        </p:spPr>
        <p:txBody>
          <a:bodyPr wrap="square">
            <a:spAutoFit/>
          </a:bodyPr>
          <a:lstStyle/>
          <a:p>
            <a:r>
              <a:rPr lang="fr-FR" sz="2400" dirty="0" smtClean="0"/>
              <a:t>Pour assurer sa fonction principale, l’</a:t>
            </a:r>
            <a:r>
              <a:rPr lang="fr-FR" sz="2400" dirty="0" err="1" smtClean="0"/>
              <a:t>hemomixer</a:t>
            </a:r>
            <a:r>
              <a:rPr lang="fr-FR" sz="2400" dirty="0" smtClean="0"/>
              <a:t> doit:</a:t>
            </a:r>
          </a:p>
          <a:p>
            <a:r>
              <a:rPr lang="fr-FR" sz="2400" dirty="0" smtClean="0"/>
              <a:t>• Peser le prélèvement de sang,</a:t>
            </a:r>
          </a:p>
          <a:p>
            <a:r>
              <a:rPr lang="fr-FR" sz="2400" dirty="0" smtClean="0"/>
              <a:t>• Agiter le plateau pour éviter la coagulation du sang,</a:t>
            </a:r>
          </a:p>
          <a:p>
            <a:r>
              <a:rPr lang="fr-FR" sz="2400" dirty="0" smtClean="0"/>
              <a:t>• Clamper le tube en fin de prélèvement.</a:t>
            </a:r>
          </a:p>
          <a:p>
            <a:endParaRPr lang="fr-FR" sz="2400" dirty="0" smtClean="0"/>
          </a:p>
          <a:p>
            <a:r>
              <a:rPr lang="fr-FR" sz="2400" dirty="0" smtClean="0"/>
              <a:t>Clamper : terme médical consistant à comprimer le tube afin de stopper le prélèvement.</a:t>
            </a:r>
          </a:p>
          <a:p>
            <a:endParaRPr lang="fr-FR" sz="2400" dirty="0"/>
          </a:p>
        </p:txBody>
      </p:sp>
      <p:pic>
        <p:nvPicPr>
          <p:cNvPr id="44035" name="Picture 3"/>
          <p:cNvPicPr>
            <a:picLocks noChangeAspect="1" noChangeArrowheads="1"/>
          </p:cNvPicPr>
          <p:nvPr/>
        </p:nvPicPr>
        <p:blipFill>
          <a:blip r:embed="rId2" cstate="print"/>
          <a:srcRect/>
          <a:stretch>
            <a:fillRect/>
          </a:stretch>
        </p:blipFill>
        <p:spPr bwMode="auto">
          <a:xfrm>
            <a:off x="5580112" y="476672"/>
            <a:ext cx="3352800" cy="2514600"/>
          </a:xfrm>
          <a:prstGeom prst="rect">
            <a:avLst/>
          </a:prstGeom>
          <a:noFill/>
          <a:ln w="9525">
            <a:noFill/>
            <a:miter lim="800000"/>
            <a:headEnd/>
            <a:tailEnd/>
          </a:ln>
        </p:spPr>
      </p:pic>
      <p:sp>
        <p:nvSpPr>
          <p:cNvPr id="5" name="Titre 1"/>
          <p:cNvSpPr txBox="1">
            <a:spLocks/>
          </p:cNvSpPr>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4400" b="0" i="0" u="none" strike="noStrike" kern="0" cap="none" spc="0" normalizeH="0" baseline="0" noProof="0" dirty="0" smtClean="0">
                <a:ln>
                  <a:noFill/>
                </a:ln>
                <a:solidFill>
                  <a:schemeClr val="tx2"/>
                </a:solidFill>
                <a:effectLst/>
                <a:uLnTx/>
                <a:uFillTx/>
                <a:latin typeface="+mj-lt"/>
                <a:ea typeface="+mj-ea"/>
                <a:cs typeface="+mj-cs"/>
              </a:rPr>
              <a:t>Présentation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9592" y="3501008"/>
            <a:ext cx="7560840" cy="1200329"/>
          </a:xfrm>
          <a:prstGeom prst="rect">
            <a:avLst/>
          </a:prstGeom>
        </p:spPr>
        <p:txBody>
          <a:bodyPr wrap="square">
            <a:spAutoFit/>
          </a:bodyPr>
          <a:lstStyle/>
          <a:p>
            <a:r>
              <a:rPr lang="fr-FR" sz="2400" dirty="0" smtClean="0"/>
              <a:t>Pour assurer sa fonction principale, l’</a:t>
            </a:r>
            <a:r>
              <a:rPr lang="fr-FR" sz="2400" dirty="0" err="1" smtClean="0"/>
              <a:t>hemomixer</a:t>
            </a:r>
            <a:r>
              <a:rPr lang="fr-FR" sz="2400" dirty="0" smtClean="0"/>
              <a:t> doit:</a:t>
            </a:r>
          </a:p>
          <a:p>
            <a:r>
              <a:rPr lang="fr-FR" sz="2400" dirty="0" smtClean="0"/>
              <a:t>• Peser le prélèvement de sang,</a:t>
            </a:r>
          </a:p>
          <a:p>
            <a:endParaRPr lang="fr-FR" sz="2400" dirty="0"/>
          </a:p>
        </p:txBody>
      </p:sp>
      <p:pic>
        <p:nvPicPr>
          <p:cNvPr id="44035" name="Picture 3"/>
          <p:cNvPicPr>
            <a:picLocks noChangeAspect="1" noChangeArrowheads="1"/>
          </p:cNvPicPr>
          <p:nvPr/>
        </p:nvPicPr>
        <p:blipFill>
          <a:blip r:embed="rId2" cstate="print"/>
          <a:srcRect/>
          <a:stretch>
            <a:fillRect/>
          </a:stretch>
        </p:blipFill>
        <p:spPr bwMode="auto">
          <a:xfrm>
            <a:off x="5580112" y="476672"/>
            <a:ext cx="3352800" cy="2514600"/>
          </a:xfrm>
          <a:prstGeom prst="rect">
            <a:avLst/>
          </a:prstGeom>
          <a:noFill/>
          <a:ln w="9525">
            <a:noFill/>
            <a:miter lim="800000"/>
            <a:headEnd/>
            <a:tailEnd/>
          </a:ln>
        </p:spPr>
      </p:pic>
      <p:sp>
        <p:nvSpPr>
          <p:cNvPr id="5" name="Titre 1"/>
          <p:cNvSpPr txBox="1">
            <a:spLocks/>
          </p:cNvSpPr>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fr-FR" sz="4400" kern="0" dirty="0" smtClean="0">
                <a:solidFill>
                  <a:schemeClr val="tx2"/>
                </a:solidFill>
              </a:rPr>
              <a:t>Question</a:t>
            </a:r>
            <a:endParaRPr kumimoji="0" lang="fr-FR" sz="44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6" name="Rectangle 5"/>
          <p:cNvSpPr/>
          <p:nvPr/>
        </p:nvSpPr>
        <p:spPr>
          <a:xfrm>
            <a:off x="827584" y="4437112"/>
            <a:ext cx="7704856" cy="1200329"/>
          </a:xfrm>
          <a:prstGeom prst="rect">
            <a:avLst/>
          </a:prstGeom>
        </p:spPr>
        <p:txBody>
          <a:bodyPr wrap="square">
            <a:spAutoFit/>
          </a:bodyPr>
          <a:lstStyle/>
          <a:p>
            <a:pPr algn="just"/>
            <a:r>
              <a:rPr lang="fr-FR" sz="2400" dirty="0" smtClean="0">
                <a:solidFill>
                  <a:schemeClr val="tx2">
                    <a:lumMod val="75000"/>
                  </a:schemeClr>
                </a:solidFill>
              </a:rPr>
              <a:t>Comment connaitre à tout instant la masse dans le plateau de l’</a:t>
            </a:r>
            <a:r>
              <a:rPr lang="fr-FR" sz="2400" dirty="0" err="1" smtClean="0">
                <a:solidFill>
                  <a:schemeClr val="tx2">
                    <a:lumMod val="75000"/>
                  </a:schemeClr>
                </a:solidFill>
              </a:rPr>
              <a:t>hémomixer</a:t>
            </a:r>
            <a:r>
              <a:rPr lang="fr-FR" sz="2400" dirty="0" smtClean="0">
                <a:solidFill>
                  <a:schemeClr val="tx2">
                    <a:lumMod val="75000"/>
                  </a:schemeClr>
                </a:solidFill>
              </a:rPr>
              <a:t> et donc, le volume de sang prélevé ?</a:t>
            </a:r>
          </a:p>
        </p:txBody>
      </p:sp>
      <p:sp>
        <p:nvSpPr>
          <p:cNvPr id="7" name="Rectangle 6"/>
          <p:cNvSpPr/>
          <p:nvPr/>
        </p:nvSpPr>
        <p:spPr>
          <a:xfrm>
            <a:off x="755576" y="5733256"/>
            <a:ext cx="7560840" cy="830997"/>
          </a:xfrm>
          <a:prstGeom prst="rect">
            <a:avLst/>
          </a:prstGeom>
        </p:spPr>
        <p:txBody>
          <a:bodyPr wrap="square">
            <a:spAutoFit/>
          </a:bodyPr>
          <a:lstStyle/>
          <a:p>
            <a:pPr algn="ctr"/>
            <a:r>
              <a:rPr lang="fr-FR" sz="2400" dirty="0" smtClean="0"/>
              <a:t>Utilisation d’une jauge de contrainte ou jauge d’</a:t>
            </a:r>
            <a:r>
              <a:rPr lang="fr-FR" sz="2400" dirty="0" err="1" smtClean="0"/>
              <a:t>extensométrie</a:t>
            </a:r>
            <a:r>
              <a:rPr lang="fr-FR" sz="2400" dirty="0" smtClean="0"/>
              <a:t> qui permet de </a:t>
            </a:r>
            <a:r>
              <a:rPr lang="fr-FR" sz="2400" kern="0" dirty="0" smtClean="0"/>
              <a:t>mesurer un effort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4400" b="0" i="0" u="none" strike="noStrike" kern="0" cap="none" spc="0" normalizeH="0" baseline="0" noProof="0" dirty="0" smtClean="0">
                <a:ln>
                  <a:noFill/>
                </a:ln>
                <a:solidFill>
                  <a:schemeClr val="tx2"/>
                </a:solidFill>
                <a:effectLst/>
                <a:uLnTx/>
                <a:uFillTx/>
                <a:latin typeface="+mj-lt"/>
                <a:ea typeface="+mj-ea"/>
                <a:cs typeface="+mj-cs"/>
              </a:rPr>
              <a:t>La jauge de contrainte</a:t>
            </a:r>
          </a:p>
        </p:txBody>
      </p:sp>
      <p:sp>
        <p:nvSpPr>
          <p:cNvPr id="3" name="Espace réservé du contenu 2"/>
          <p:cNvSpPr txBox="1">
            <a:spLocks/>
          </p:cNvSpPr>
          <p:nvPr/>
        </p:nvSpPr>
        <p:spPr bwMode="auto">
          <a:xfrm>
            <a:off x="755576" y="2017713"/>
            <a:ext cx="819951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fr-FR" sz="2000" dirty="0" smtClean="0"/>
              <a:t>Le capteur de pesée (qu’on appelle une « jauge de contrainte ») est un composant fixé sur une pièce flexible, permettant de générer une tension proportionnelle au poids posé à l’une de ses extrémités, et donc proportionnel à la masse (le poids vaut P = </a:t>
            </a:r>
            <a:r>
              <a:rPr lang="fr-FR" sz="2000" dirty="0" err="1" smtClean="0"/>
              <a:t>m.g</a:t>
            </a:r>
            <a:r>
              <a:rPr lang="fr-FR" sz="2000" dirty="0" smtClean="0"/>
              <a:t> pour un objet de masse m soumis à la gravité g = 9.81 m/s</a:t>
            </a:r>
            <a:r>
              <a:rPr lang="fr-FR" sz="2000" baseline="30000" dirty="0" smtClean="0"/>
              <a:t>2</a:t>
            </a:r>
            <a:r>
              <a:rPr lang="fr-FR" sz="2000" dirty="0" smtClean="0"/>
              <a:t> ).</a:t>
            </a: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defRPr/>
            </a:pPr>
            <a:endParaRPr kumimoji="0" lang="fr-FR"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defRPr/>
            </a:pPr>
            <a:endParaRPr kumimoji="0" lang="fr-FR"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defRPr/>
            </a:pPr>
            <a:endParaRPr kumimoji="0" lang="fr-FR"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defRPr/>
            </a:pPr>
            <a:endParaRPr kumimoji="0" lang="fr-FR" sz="32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4505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209550" cy="171450"/>
          </a:xfrm>
          <a:prstGeom prst="rect">
            <a:avLst/>
          </a:prstGeom>
          <a:noFill/>
        </p:spPr>
      </p:pic>
      <p:sp>
        <p:nvSpPr>
          <p:cNvPr id="450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45059"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209550" cy="171450"/>
          </a:xfrm>
          <a:prstGeom prst="rect">
            <a:avLst/>
          </a:prstGeom>
          <a:noFill/>
        </p:spPr>
      </p:pic>
      <p:pic>
        <p:nvPicPr>
          <p:cNvPr id="45061" name="Picture 5"/>
          <p:cNvPicPr>
            <a:picLocks noChangeAspect="1" noChangeArrowheads="1"/>
          </p:cNvPicPr>
          <p:nvPr/>
        </p:nvPicPr>
        <p:blipFill>
          <a:blip r:embed="rId3" cstate="print"/>
          <a:srcRect/>
          <a:stretch>
            <a:fillRect/>
          </a:stretch>
        </p:blipFill>
        <p:spPr bwMode="auto">
          <a:xfrm>
            <a:off x="251520" y="3717032"/>
            <a:ext cx="8682633" cy="2923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re 1"/>
          <p:cNvSpPr>
            <a:spLocks noGrp="1"/>
          </p:cNvSpPr>
          <p:nvPr>
            <p:ph type="ctrTitle" idx="4294967295"/>
          </p:nvPr>
        </p:nvSpPr>
        <p:spPr>
          <a:xfrm>
            <a:off x="1547664" y="692696"/>
            <a:ext cx="6481887" cy="1470025"/>
          </a:xfrm>
        </p:spPr>
        <p:txBody>
          <a:bodyPr anchor="ctr"/>
          <a:lstStyle/>
          <a:p>
            <a:pPr algn="ctr" eaLnBrk="1" hangingPunct="1"/>
            <a:r>
              <a:rPr lang="fr-FR" sz="4000" dirty="0" smtClean="0"/>
              <a:t>La résistance des matériaux</a:t>
            </a:r>
            <a:endParaRPr lang="fr-FR" sz="3200" dirty="0" smtClean="0"/>
          </a:p>
        </p:txBody>
      </p:sp>
      <p:sp>
        <p:nvSpPr>
          <p:cNvPr id="13314" name="Sous-titre 2"/>
          <p:cNvSpPr>
            <a:spLocks noGrp="1"/>
          </p:cNvSpPr>
          <p:nvPr>
            <p:ph type="subTitle" idx="4294967295"/>
          </p:nvPr>
        </p:nvSpPr>
        <p:spPr>
          <a:xfrm>
            <a:off x="2046288" y="4095750"/>
            <a:ext cx="6045200" cy="1593850"/>
          </a:xfrm>
        </p:spPr>
        <p:txBody>
          <a:bodyPr/>
          <a:lstStyle/>
          <a:p>
            <a:pPr marL="0" indent="0" algn="ctr" eaLnBrk="1" hangingPunct="1">
              <a:buFont typeface="Wingdings" pitchFamily="2" charset="2"/>
              <a:buNone/>
            </a:pPr>
            <a:endParaRPr lang="fr-FR" smtClean="0">
              <a:solidFill>
                <a:srgbClr val="898989"/>
              </a:solidFill>
            </a:endParaRPr>
          </a:p>
        </p:txBody>
      </p:sp>
      <p:pic>
        <p:nvPicPr>
          <p:cNvPr id="6" name="Image 5" descr="Von_Mises.JPG"/>
          <p:cNvPicPr/>
          <p:nvPr/>
        </p:nvPicPr>
        <p:blipFill>
          <a:blip r:embed="rId2" cstate="print"/>
          <a:stretch>
            <a:fillRect/>
          </a:stretch>
        </p:blipFill>
        <p:spPr>
          <a:xfrm>
            <a:off x="4932040" y="4581129"/>
            <a:ext cx="3995936" cy="2276871"/>
          </a:xfrm>
          <a:prstGeom prst="rect">
            <a:avLst/>
          </a:prstGeom>
        </p:spPr>
      </p:pic>
      <p:pic>
        <p:nvPicPr>
          <p:cNvPr id="7" name="Image 6" descr="maillage.JPG"/>
          <p:cNvPicPr/>
          <p:nvPr/>
        </p:nvPicPr>
        <p:blipFill>
          <a:blip r:embed="rId3" cstate="print"/>
          <a:stretch>
            <a:fillRect/>
          </a:stretch>
        </p:blipFill>
        <p:spPr>
          <a:xfrm>
            <a:off x="323528" y="3140968"/>
            <a:ext cx="4019550" cy="181766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re 1"/>
          <p:cNvSpPr>
            <a:spLocks noGrp="1"/>
          </p:cNvSpPr>
          <p:nvPr>
            <p:ph type="title" idx="4294967295"/>
          </p:nvPr>
        </p:nvSpPr>
        <p:spPr/>
        <p:txBody>
          <a:bodyPr anchor="ctr"/>
          <a:lstStyle/>
          <a:p>
            <a:pPr eaLnBrk="1" hangingPunct="1"/>
            <a:r>
              <a:rPr lang="fr-FR" dirty="0" smtClean="0"/>
              <a:t>Objectifs de la </a:t>
            </a:r>
            <a:r>
              <a:rPr lang="fr-FR" dirty="0" err="1" smtClean="0"/>
              <a:t>RdM</a:t>
            </a:r>
            <a:endParaRPr lang="fr-FR" dirty="0" smtClean="0"/>
          </a:p>
        </p:txBody>
      </p:sp>
      <p:sp>
        <p:nvSpPr>
          <p:cNvPr id="14338" name="Espace réservé du contenu 2"/>
          <p:cNvSpPr>
            <a:spLocks noGrp="1"/>
          </p:cNvSpPr>
          <p:nvPr>
            <p:ph idx="4294967295"/>
          </p:nvPr>
        </p:nvSpPr>
        <p:spPr/>
        <p:txBody>
          <a:bodyPr/>
          <a:lstStyle/>
          <a:p>
            <a:pPr eaLnBrk="1" hangingPunct="1"/>
            <a:r>
              <a:rPr lang="fr-FR" dirty="0" smtClean="0"/>
              <a:t>Connaître les caractéristiques des matériaux</a:t>
            </a:r>
          </a:p>
          <a:p>
            <a:pPr eaLnBrk="1" hangingPunct="1"/>
            <a:endParaRPr lang="fr-FR" dirty="0" smtClean="0"/>
          </a:p>
          <a:p>
            <a:pPr eaLnBrk="1" hangingPunct="1"/>
            <a:endParaRPr lang="fr-FR" dirty="0" smtClean="0"/>
          </a:p>
          <a:p>
            <a:pPr eaLnBrk="1" hangingPunct="1"/>
            <a:endParaRPr lang="fr-FR" dirty="0" smtClean="0"/>
          </a:p>
          <a:p>
            <a:pPr eaLnBrk="1" hangingPunct="1"/>
            <a:endParaRPr lang="fr-FR" dirty="0" smtClean="0"/>
          </a:p>
        </p:txBody>
      </p:sp>
      <p:pic>
        <p:nvPicPr>
          <p:cNvPr id="14339" name="Picture 8" descr="http://si.sci-ing.fr/rien.gif"/>
          <p:cNvPicPr>
            <a:picLocks noChangeAspect="1" noChangeArrowheads="1"/>
          </p:cNvPicPr>
          <p:nvPr/>
        </p:nvPicPr>
        <p:blipFill>
          <a:blip r:embed="rId2" cstate="print"/>
          <a:srcRect/>
          <a:stretch>
            <a:fillRect/>
          </a:stretch>
        </p:blipFill>
        <p:spPr bwMode="auto">
          <a:xfrm>
            <a:off x="63500" y="-914400"/>
            <a:ext cx="1857375" cy="1905000"/>
          </a:xfrm>
          <a:prstGeom prst="rect">
            <a:avLst/>
          </a:prstGeom>
          <a:noFill/>
          <a:ln w="9525">
            <a:noFill/>
            <a:miter lim="800000"/>
            <a:headEnd/>
            <a:tailEnd/>
          </a:ln>
        </p:spPr>
      </p:pic>
      <p:pic>
        <p:nvPicPr>
          <p:cNvPr id="14340" name="Picture 10" descr="http://si.sci-ing.fr/rien.gif"/>
          <p:cNvPicPr>
            <a:picLocks noChangeAspect="1" noChangeArrowheads="1"/>
          </p:cNvPicPr>
          <p:nvPr/>
        </p:nvPicPr>
        <p:blipFill>
          <a:blip r:embed="rId2" cstate="print"/>
          <a:srcRect/>
          <a:stretch>
            <a:fillRect/>
          </a:stretch>
        </p:blipFill>
        <p:spPr bwMode="auto">
          <a:xfrm>
            <a:off x="63500" y="-914400"/>
            <a:ext cx="1857375" cy="1905000"/>
          </a:xfrm>
          <a:prstGeom prst="rect">
            <a:avLst/>
          </a:prstGeom>
          <a:noFill/>
          <a:ln w="9525">
            <a:noFill/>
            <a:miter lim="800000"/>
            <a:headEnd/>
            <a:tailEnd/>
          </a:ln>
        </p:spPr>
      </p:pic>
      <p:pic>
        <p:nvPicPr>
          <p:cNvPr id="14341" name="Picture 12" descr="http://si.sci-ing.fr/rien.gif"/>
          <p:cNvPicPr>
            <a:picLocks noChangeAspect="1" noChangeArrowheads="1"/>
          </p:cNvPicPr>
          <p:nvPr/>
        </p:nvPicPr>
        <p:blipFill>
          <a:blip r:embed="rId2" cstate="print"/>
          <a:srcRect/>
          <a:stretch>
            <a:fillRect/>
          </a:stretch>
        </p:blipFill>
        <p:spPr bwMode="auto">
          <a:xfrm>
            <a:off x="63500" y="-914400"/>
            <a:ext cx="1857375" cy="1905000"/>
          </a:xfrm>
          <a:prstGeom prst="rect">
            <a:avLst/>
          </a:prstGeom>
          <a:noFill/>
          <a:ln w="9525">
            <a:noFill/>
            <a:miter lim="800000"/>
            <a:headEnd/>
            <a:tailEnd/>
          </a:ln>
        </p:spPr>
      </p:pic>
      <p:sp>
        <p:nvSpPr>
          <p:cNvPr id="14342" name="AutoShape 14" descr="data:image/jpg;base64,/9j/4AAQSkZJRgABAQAAAQABAAD/2wBDAAkGBwgHBgkIBwgKCgkLDRYPDQwMDRsUFRAWIB0iIiAdHx8kKDQsJCYxJx8fLT0tMTU3Ojo6Iys/RD84QzQ5Ojf/2wBDAQoKCg0MDRoPDxo3JR8lNzc3Nzc3Nzc3Nzc3Nzc3Nzc3Nzc3Nzc3Nzc3Nzc3Nzc3Nzc3Nzc3Nzc3Nzc3Nzc3Nzf/wAARCABoAGUDASIAAhEBAxEB/8QAHAABAAIDAQEBAAAAAAAAAAAAAAYHAQUIBAID/8QAOBAAAQMDAQUGBAUCBwAAAAAAAQACAwQFEQYHEiExYRMUQVFxkSIjMoEVYnKxwRayQkRSs9Hh8P/EABsBAAIDAQEBAAAAAAAAAAAAAAAFAwQGAQIH/8QAMBEAAQMDAwIDBwQDAAAAAAAAAQACAwQFERIhMUFRE3GhBhRhgbHB4SIj0fCCkfH/2gAMAwEAAhEDEQA/ALwREQhF8ve2NpdI5rWjmXHAC+lDdr4zs9ugxnjD/usUtPF40rY84yQP9rhOBlSqir6OvY51DVwVLWHDjDK14B64K9C5CttVVUFS2egqZqWdv0yQvLSPZWZp3axfKBrI71TR3OnGAZY8MmA8/J3sPVOauwzRbxu1ehUAqGcO2V4oo3pvXOn9RbrKGuaypP8Alqj5co+x5/YlSRJJI3xu0vGCpwQeFlYWVheF1ZRYRCFlFhEIRERCEUR2p076rSE0LM/FLHkDxAOf4UuWh1sS2xOIGfms4fde45xTvEzuG7qtWucyne5vIBXM1dTOo5viGOK2kNBWC3R1zqWcUsmdyYxncdjyPJTSLTUGotS2+nljIpd4vnA/xAeCuru8HdhTdlH2AZudkWjd3cYxjy6LSzX9hYwsGrIyUtoh75DqOxXJtY1pdnHEHmpBp3aTqWwbsbavvtK0ACGry/A6O5j3x0W52q6L/p+vZXW5jvwyqcRu8xBJ/p9COI9CPAKASUxxy9k6i92rIAXAEFWWkwnSSr/0ltWsl+mho6pktvrpXiNkcnxse48AA8D9wFP1y9s5pTPrmyxGPfxUtkI/Tl2ftjP2XUCyt5ooaSZrYuoyrsTy4ZKyiwiTqVZREQhEREIRafVTo2WhzpRlu+3IW4Wl1bEZrLIxoP1NVSvx7rJnsV7ja1zwHcKPaVMLr6yRgAa+JxZ+38FTpVlY53UAgmd9VPK5rh4lp4/8qyoZWTRMlicHMeA5pHiEvstRrY6Mndp9MYH0VSOJkE80Dejifkdx/C12prVHerHV0Eoz2jMsPk8cWn3AVG1FgcwcWZx0Vt33aHpmx1jaSsuAkm3t2RtO0ydl1djl6c+ihtROO8SOaQY3uLmEDgWk5B9lqI7i+2holBDX8fJJb698eiSP4g/b7rR7LraBtEiJyO7Qvfw8y0j+VfKrLZpSj+rL1VAAARsYPuGlWaprtP404PZo+mfumVskMlOHH+7BERZSxMFhFlEIRERCEWvv5DbTUOLg0NAJJ8BkLR6s2hWHTIfFUVPea1o4UtOQ5wP5jyb9+PQqn71tWvt1q43bkNNSRuz3aPJ3/wBTjxOPsOiuNs1VWwOa0YBBGTtyFG+XQMgZPb8qe3CVjYn8MO4HI8VG9Z3C5PscNFb7u+niO8XU4fudsD4b3Pz4Zwcr7tWpLbfKbsSRBU44MJxx6eBHsv3qKaOaIw1MTHAccPbnj5hIrHRy2mtIq2YI4zwfI8FZS41rhWNmaSNsHocdiOvy2+Kqanop566OibG5sz3hm6RgjPRXkaWGooYuy49mwM68Bj+Fr7Zbqd1NI+Fo7yRuB5GS1viB5La2uJ1OwxuzjCo+1HtALs9gY3SI889SeT6LWUlNFWUBe/l3RePSmpLTpy6VX4vKYBWzlkcxGWNLWtBDj4Z4cf2VpU88VTCyanlZLE8ZZJG4Oa4eYI5rmnaBvNdStyd0yTux13gP4Wu0xq69aXmL7VVFsTjl9PIN6N/q3w9RgrewWc1VK2Zjv1b+Wxx8uEstbwylaP7yuq0VeaQ2s2a8iOnuxbbK08PmO+S89H+Ho7HqVYaUT00tO7TK3BTUEHhERFAuoueNebR9Q19wrbZFMLfSwzPhcymJDn7pI4v5+HIYXQ6pvahsxqJ6mqv1g353yudLU0h4uzzLmefid328k3sz6Zs/74G/Ge6jkBxsqbJJOTzWFlzXMcWuBa4HBBGCCsLcKqstJaQWkgjkQpTYdXT027T3LM9PyDj9TPQqKooKimiqYzHK3IKgnp4526ZBlXhZ5aWaAVNHPvsPHhx/8ei3AmY5rHNc14ccZBzkKibNeqyzziSlkO6T8TDycrCsuoqG7SMdHI6krScuj5tk+3I+vA+q+TX72MqKd5mpcvZ26j+R8VLb5o6Jvhz7N6OG4/yA3HmNu4Cje0Dj3E/nqP7wogATyU/1vHQzU8Ucbi+oje4jdOfqOSPdezRWyi43fs6u9l9BQn4hHj50g6A/SOp49PFfSLdNFS0IdOdO7vM5cSPQqnbH+LTtDRwoNYrNX3q4R0lrpZKmc8SGjg0eZPIDqV1qOS19jslusNE2jtVKyCIc90fE8+bjzJ9VsVnrrchXPbpbhrc477/8TiNmlEREpUiIiIQq/wBoWzWj1K19dbNyku3MuxiOf9YHj+b3z4UDdLbWWmtkorlTyU9TGfijkGCOvUdV18o/rDSNs1ZQd3uEe7MwHsKln1xE+XmPMHgfXinltvD6fEcu7fUfhRPjzuFysikOsNH3TSdb2NfHv07yexqowdyQcfZ3Dkf+1p6Okmq6iOnpYZJ55DhkcbS5zj0AWxieyVmthyO6rHbYr8A0nopTobTd3vdYfwqnO4DuvqX8I4/V3n0HFTvRWx8ncrNVO4cHNoYnf3uH7D3VvUlLT0VNHTUkMcMEY3WRxtDWtHQBJLhfIYwY4P1Hv0/P0XvwPEGH8KL6U0FbLAW1M2a24A57xKPoP5G8h68T1UtRFkpppJnapDkqyxjWDDRhERFEvSIiIQiIiEIiIhC8t0ttFdqKSiuVNHUU0gw6OQZB69D1C1el9IWbS8Tm2qlxK8YfUSHekePInwHQYCIpBNI1hjDjpPTouYGcrfIiKNdRERCEREQhEREIX//Z"/>
          <p:cNvSpPr>
            <a:spLocks noChangeAspect="1" noChangeArrowheads="1"/>
          </p:cNvSpPr>
          <p:nvPr/>
        </p:nvSpPr>
        <p:spPr bwMode="auto">
          <a:xfrm>
            <a:off x="77788" y="-471488"/>
            <a:ext cx="962025" cy="990601"/>
          </a:xfrm>
          <a:prstGeom prst="rect">
            <a:avLst/>
          </a:prstGeom>
          <a:noFill/>
          <a:ln w="9525">
            <a:noFill/>
            <a:miter lim="800000"/>
            <a:headEnd/>
            <a:tailEnd/>
          </a:ln>
        </p:spPr>
        <p:txBody>
          <a:bodyPr/>
          <a:lstStyle/>
          <a:p>
            <a:endParaRPr lang="fr-FR">
              <a:latin typeface="Calibri" pitchFamily="34" charset="0"/>
            </a:endParaRPr>
          </a:p>
        </p:txBody>
      </p:sp>
      <p:sp>
        <p:nvSpPr>
          <p:cNvPr id="14343" name="Text Box 15"/>
          <p:cNvSpPr txBox="1">
            <a:spLocks noChangeArrowheads="1"/>
          </p:cNvSpPr>
          <p:nvPr/>
        </p:nvSpPr>
        <p:spPr bwMode="auto">
          <a:xfrm>
            <a:off x="1619250" y="3068638"/>
            <a:ext cx="4176713" cy="366712"/>
          </a:xfrm>
          <a:prstGeom prst="rect">
            <a:avLst/>
          </a:prstGeom>
          <a:noFill/>
          <a:ln w="9525">
            <a:noFill/>
            <a:miter lim="800000"/>
            <a:headEnd/>
            <a:tailEnd/>
          </a:ln>
        </p:spPr>
        <p:txBody>
          <a:bodyPr>
            <a:spAutoFit/>
          </a:bodyPr>
          <a:lstStyle/>
          <a:p>
            <a:pPr>
              <a:spcBef>
                <a:spcPct val="50000"/>
              </a:spcBef>
            </a:pPr>
            <a:r>
              <a:rPr lang="fr-FR" dirty="0"/>
              <a:t>Exemple: résistance en traction</a:t>
            </a:r>
          </a:p>
        </p:txBody>
      </p:sp>
      <p:pic>
        <p:nvPicPr>
          <p:cNvPr id="14344" name="Picture 17" descr="Traction_cylindrique"/>
          <p:cNvPicPr>
            <a:picLocks noChangeAspect="1" noChangeArrowheads="1"/>
          </p:cNvPicPr>
          <p:nvPr/>
        </p:nvPicPr>
        <p:blipFill>
          <a:blip r:embed="rId3" cstate="print"/>
          <a:srcRect/>
          <a:stretch>
            <a:fillRect/>
          </a:stretch>
        </p:blipFill>
        <p:spPr bwMode="auto">
          <a:xfrm>
            <a:off x="7092950" y="3068638"/>
            <a:ext cx="1866900" cy="3505200"/>
          </a:xfrm>
          <a:prstGeom prst="rect">
            <a:avLst/>
          </a:prstGeom>
          <a:noFill/>
          <a:ln w="9525">
            <a:noFill/>
            <a:miter lim="800000"/>
            <a:headEnd/>
            <a:tailEnd/>
          </a:ln>
        </p:spPr>
      </p:pic>
      <p:pic>
        <p:nvPicPr>
          <p:cNvPr id="14345" name="Picture 19" descr="Figure 2"/>
          <p:cNvPicPr>
            <a:picLocks noChangeAspect="1" noChangeArrowheads="1"/>
          </p:cNvPicPr>
          <p:nvPr/>
        </p:nvPicPr>
        <p:blipFill>
          <a:blip r:embed="rId4" cstate="print"/>
          <a:srcRect/>
          <a:stretch>
            <a:fillRect/>
          </a:stretch>
        </p:blipFill>
        <p:spPr bwMode="auto">
          <a:xfrm>
            <a:off x="1619250" y="3381375"/>
            <a:ext cx="3529013" cy="3040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5"/>
          <p:cNvPicPr>
            <a:picLocks noChangeAspect="1" noChangeArrowheads="1"/>
          </p:cNvPicPr>
          <p:nvPr/>
        </p:nvPicPr>
        <p:blipFill>
          <a:blip r:embed="rId2" cstate="print">
            <a:lum bright="12000"/>
          </a:blip>
          <a:srcRect/>
          <a:stretch>
            <a:fillRect/>
          </a:stretch>
        </p:blipFill>
        <p:spPr bwMode="auto">
          <a:xfrm>
            <a:off x="4284663" y="3394075"/>
            <a:ext cx="4859337" cy="3463925"/>
          </a:xfrm>
          <a:prstGeom prst="rect">
            <a:avLst/>
          </a:prstGeom>
          <a:noFill/>
          <a:ln w="9525">
            <a:noFill/>
            <a:miter lim="800000"/>
            <a:headEnd/>
            <a:tailEnd/>
          </a:ln>
        </p:spPr>
      </p:pic>
      <p:sp>
        <p:nvSpPr>
          <p:cNvPr id="15362" name="Rectangle 2"/>
          <p:cNvSpPr>
            <a:spLocks noGrp="1" noChangeArrowheads="1"/>
          </p:cNvSpPr>
          <p:nvPr>
            <p:ph type="title"/>
          </p:nvPr>
        </p:nvSpPr>
        <p:spPr/>
        <p:txBody>
          <a:bodyPr/>
          <a:lstStyle/>
          <a:p>
            <a:pPr eaLnBrk="1" hangingPunct="1"/>
            <a:r>
              <a:rPr lang="fr-FR" dirty="0" smtClean="0"/>
              <a:t>Objectifs de la </a:t>
            </a:r>
            <a:r>
              <a:rPr lang="fr-FR" dirty="0" err="1" smtClean="0"/>
              <a:t>RdM</a:t>
            </a:r>
            <a:endParaRPr lang="fr-FR" dirty="0" smtClean="0"/>
          </a:p>
        </p:txBody>
      </p:sp>
      <p:sp>
        <p:nvSpPr>
          <p:cNvPr id="15363" name="Rectangle 3"/>
          <p:cNvSpPr>
            <a:spLocks noGrp="1" noChangeArrowheads="1"/>
          </p:cNvSpPr>
          <p:nvPr>
            <p:ph type="body" idx="1"/>
          </p:nvPr>
        </p:nvSpPr>
        <p:spPr/>
        <p:txBody>
          <a:bodyPr/>
          <a:lstStyle/>
          <a:p>
            <a:pPr eaLnBrk="1" hangingPunct="1"/>
            <a:r>
              <a:rPr lang="fr-FR" dirty="0" smtClean="0"/>
              <a:t>Etudier la résistance mécanique d’une pièce ou d’un ensemble de pièces</a:t>
            </a:r>
          </a:p>
          <a:p>
            <a:pPr eaLnBrk="1" hangingPunct="1"/>
            <a:endParaRPr lang="fr-FR" dirty="0" smtClean="0"/>
          </a:p>
        </p:txBody>
      </p:sp>
      <p:pic>
        <p:nvPicPr>
          <p:cNvPr id="15364" name="Picture 4"/>
          <p:cNvPicPr>
            <a:picLocks noChangeAspect="1" noChangeArrowheads="1"/>
          </p:cNvPicPr>
          <p:nvPr/>
        </p:nvPicPr>
        <p:blipFill>
          <a:blip r:embed="rId3" cstate="print">
            <a:clrChange>
              <a:clrFrom>
                <a:srgbClr val="FFFFFF"/>
              </a:clrFrom>
              <a:clrTo>
                <a:srgbClr val="FFFFFF">
                  <a:alpha val="0"/>
                </a:srgbClr>
              </a:clrTo>
            </a:clrChange>
          </a:blip>
          <a:srcRect l="34509" t="38351" r="3169" b="26915"/>
          <a:stretch>
            <a:fillRect/>
          </a:stretch>
        </p:blipFill>
        <p:spPr bwMode="auto">
          <a:xfrm>
            <a:off x="0" y="2997200"/>
            <a:ext cx="4681538" cy="2087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usion">
  <a:themeElements>
    <a:clrScheme name="Fusion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Fus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usion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Fusion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Fusion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Fusion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Fusion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Fusion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1336</TotalTime>
  <Words>645</Words>
  <Application>Microsoft Office PowerPoint</Application>
  <PresentationFormat>Affichage à l'écran (4:3)</PresentationFormat>
  <Paragraphs>145</Paragraphs>
  <Slides>28</Slides>
  <Notes>1</Notes>
  <HiddenSlides>0</HiddenSlides>
  <MMClips>0</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Fusion</vt:lpstr>
      <vt:lpstr>Diapositive 1</vt:lpstr>
      <vt:lpstr>Diapositive 2</vt:lpstr>
      <vt:lpstr>Diapositive 3</vt:lpstr>
      <vt:lpstr>Diapositive 4</vt:lpstr>
      <vt:lpstr>Diapositive 5</vt:lpstr>
      <vt:lpstr>Diapositive 6</vt:lpstr>
      <vt:lpstr>La résistance des matériaux</vt:lpstr>
      <vt:lpstr>Objectifs de la RdM</vt:lpstr>
      <vt:lpstr>Objectifs de la RdM</vt:lpstr>
      <vt:lpstr>Objectifs de la RdM</vt:lpstr>
      <vt:lpstr>Objectifs de la RdM</vt:lpstr>
      <vt:lpstr>Hypothèse de la RdM</vt:lpstr>
      <vt:lpstr>Contraintes</vt:lpstr>
      <vt:lpstr>Autre sollicitation simple</vt:lpstr>
      <vt:lpstr>Autre sollicitation simple</vt:lpstr>
      <vt:lpstr>Autre sollicitation simple</vt:lpstr>
      <vt:lpstr>Grandeurs mécaniques mises en jeu</vt:lpstr>
      <vt:lpstr>Grandeurs mécaniques mises en jeu</vt:lpstr>
      <vt:lpstr>Grandeurs mécaniques mises en jeu</vt:lpstr>
      <vt:lpstr>Cas des pièces ayant une forme complexe</vt:lpstr>
      <vt:lpstr>Cas des pièces ayant une forme complexe</vt:lpstr>
      <vt:lpstr>Applications</vt:lpstr>
      <vt:lpstr>Jauges d’extensométrie </vt:lpstr>
      <vt:lpstr>Diapositive 24</vt:lpstr>
      <vt:lpstr>Jauges d’extensométrie </vt:lpstr>
      <vt:lpstr>Diapositive 26</vt:lpstr>
      <vt:lpstr>Diapositive 27</vt:lpstr>
      <vt:lpstr>Applications</vt:lpstr>
    </vt:vector>
  </TitlesOfParts>
  <Company>CRIF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RDM Résistance des matériaux</dc:title>
  <dc:creator>Jules Ferry</dc:creator>
  <cp:lastModifiedBy>christophe</cp:lastModifiedBy>
  <cp:revision>170</cp:revision>
  <dcterms:created xsi:type="dcterms:W3CDTF">2011-04-08T09:27:51Z</dcterms:created>
  <dcterms:modified xsi:type="dcterms:W3CDTF">2014-01-18T06:08:28Z</dcterms:modified>
</cp:coreProperties>
</file>