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F34A-4E67-48C0-B9EB-2C3E72A1C501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876E8-061D-4628-A1BA-18D1F55D120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fgsynerys.fr/images/synerys/secteurs/energie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181993"/>
          </a:xfrm>
        </p:spPr>
        <p:txBody>
          <a:bodyPr>
            <a:noAutofit/>
          </a:bodyPr>
          <a:lstStyle/>
          <a:p>
            <a:r>
              <a:rPr lang="fr-FR" sz="7200" b="1" dirty="0" smtClean="0"/>
              <a:t>L’énergie électrique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Drone Parrot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r>
              <a:rPr lang="fr-FR" dirty="0"/>
              <a:t>Le drone Parrot est équipé de 3 cellules au lithium délivrant chacune 334mA.h sous 11.1V.</a:t>
            </a:r>
          </a:p>
          <a:p>
            <a:r>
              <a:rPr lang="fr-FR" dirty="0"/>
              <a:t>Calculer l’énergie embarquée par ce drone en kJ et en </a:t>
            </a:r>
            <a:r>
              <a:rPr lang="fr-FR" dirty="0" err="1"/>
              <a:t>W.h</a:t>
            </a:r>
            <a:r>
              <a:rPr lang="fr-FR" dirty="0"/>
              <a:t> lorsque la batterie est chargée.</a:t>
            </a:r>
          </a:p>
          <a:p>
            <a:endParaRPr lang="fr-FR" dirty="0"/>
          </a:p>
        </p:txBody>
      </p:sp>
      <p:pic>
        <p:nvPicPr>
          <p:cNvPr id="4" name="Image 3" descr="http://www.red-onions.co.uk/images/p5369_bi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474" t="8210" r="17684" b="2947"/>
          <a:stretch/>
        </p:blipFill>
        <p:spPr bwMode="auto">
          <a:xfrm>
            <a:off x="6012160" y="4149080"/>
            <a:ext cx="2952328" cy="2708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Image 4" descr="http://brain.pan.e-merchant.com/0/5/21479950/l_214799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0710" t="32026" r="39082" b="20249"/>
          <a:stretch/>
        </p:blipFill>
        <p:spPr bwMode="auto">
          <a:xfrm>
            <a:off x="0" y="4293097"/>
            <a:ext cx="3635896" cy="2564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5. Puissance électrique en régime continu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La </a:t>
            </a:r>
            <a:r>
              <a:rPr lang="fr-FR" dirty="0"/>
              <a:t>puissance électrique « P » est le produit du courant « i » et de la différence de potentiel </a:t>
            </a:r>
            <a:r>
              <a:rPr lang="fr-FR" dirty="0">
                <a:sym typeface="Symbol"/>
              </a:rPr>
              <a:t></a:t>
            </a:r>
            <a:r>
              <a:rPr lang="fr-FR" dirty="0"/>
              <a:t>U, notée « U » : P=U.I</a:t>
            </a:r>
          </a:p>
          <a:p>
            <a:pPr>
              <a:buNone/>
            </a:pPr>
            <a:r>
              <a:rPr lang="fr-FR" dirty="0"/>
              <a:t> 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u="sng" dirty="0"/>
              <a:t>Cas particulier</a:t>
            </a:r>
            <a:r>
              <a:rPr lang="fr-FR" dirty="0"/>
              <a:t> : Puissance aux bornes d’un élément ohmique (résistance)</a:t>
            </a:r>
          </a:p>
          <a:p>
            <a:pPr>
              <a:buNone/>
            </a:pPr>
            <a:r>
              <a:rPr lang="fr-FR" dirty="0"/>
              <a:t>La loi de base dans ce régime est la loi d’Ohm : U = R*I d’où P = U.I = U</a:t>
            </a:r>
            <a:r>
              <a:rPr lang="fr-FR" baseline="30000" dirty="0"/>
              <a:t>2</a:t>
            </a:r>
            <a:r>
              <a:rPr lang="fr-FR" dirty="0"/>
              <a:t>/R = R.I</a:t>
            </a:r>
            <a:r>
              <a:rPr lang="fr-FR" baseline="30000" dirty="0"/>
              <a:t>2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5573" t="43749" r="22240" b="35251"/>
          <a:stretch>
            <a:fillRect/>
          </a:stretch>
        </p:blipFill>
        <p:spPr bwMode="auto">
          <a:xfrm>
            <a:off x="209515" y="2492896"/>
            <a:ext cx="825091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6. Puissance électrique en régime alternatif monophasé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0167" t="19250" r="9772" b="8126"/>
          <a:stretch>
            <a:fillRect/>
          </a:stretch>
        </p:blipFill>
        <p:spPr bwMode="auto">
          <a:xfrm>
            <a:off x="0" y="1476743"/>
            <a:ext cx="9144000" cy="53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5220072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Déphasage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Certains appareils génèrent un décalage temporel entre le courant et la tension (exemple : moteurs électriques). Ce décalage temporel est appelé déphasage.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Le déphasage se mesure en seconde mais il est plus généralement exprimé sous la forme </a:t>
            </a:r>
            <a:r>
              <a:rPr lang="fr-FR" dirty="0" smtClean="0"/>
              <a:t>___________________</a:t>
            </a:r>
          </a:p>
          <a:p>
            <a:pPr>
              <a:buNone/>
            </a:pPr>
            <a:r>
              <a:rPr lang="fr-FR" dirty="0"/>
              <a:t>La conversion s’effectue en supposant qu’un période du </a:t>
            </a:r>
            <a:r>
              <a:rPr lang="fr-FR" dirty="0" smtClean="0"/>
              <a:t>signal correspond </a:t>
            </a:r>
            <a:r>
              <a:rPr lang="fr-FR" dirty="0"/>
              <a:t>à 360° (ou 2</a:t>
            </a:r>
            <a:r>
              <a:rPr lang="fr-FR" dirty="0">
                <a:sym typeface="Symbol"/>
              </a:rPr>
              <a:t></a:t>
            </a:r>
            <a:r>
              <a:rPr lang="fr-FR" dirty="0"/>
              <a:t> rad</a:t>
            </a:r>
            <a:r>
              <a:rPr lang="fr-FR" dirty="0" smtClean="0"/>
              <a:t>).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Dans le cas de la tension du réseau (f=50Hz), si le décalage temporel mesuré est t</a:t>
            </a:r>
            <a:r>
              <a:rPr lang="fr-FR" dirty="0">
                <a:sym typeface="Symbol"/>
              </a:rPr>
              <a:t></a:t>
            </a:r>
            <a:r>
              <a:rPr lang="fr-FR" dirty="0"/>
              <a:t> = 2 ms, cela correspond à un déphasage 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184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7. Les puissances en triphasé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dirty="0"/>
              <a:t>Toute machine électrique utilisant le courant alternatif (moteur, transformateur) met en jeu deux formes d’énergie :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/>
              <a:t>________________________________________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/>
              <a:t>________________________________________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r>
              <a:rPr lang="fr-FR" dirty="0"/>
              <a:t>- L’énergie consommée (kWh) résulte de la puissance active </a:t>
            </a:r>
            <a:r>
              <a:rPr lang="fr-FR" b="1" dirty="0"/>
              <a:t>P</a:t>
            </a:r>
            <a:r>
              <a:rPr lang="fr-FR" dirty="0"/>
              <a:t> (kW) des récepteurs. Elle se transforme intégralement en puissance mécanique (travail) et en chaleur (pertes).</a:t>
            </a:r>
          </a:p>
          <a:p>
            <a:pPr>
              <a:buNone/>
            </a:pPr>
            <a:r>
              <a:rPr lang="fr-FR" i="1" dirty="0"/>
              <a:t>	</a:t>
            </a:r>
            <a:r>
              <a:rPr lang="fr-FR" i="1" u="sng" dirty="0" smtClean="0"/>
              <a:t>Unité</a:t>
            </a:r>
            <a:r>
              <a:rPr lang="fr-FR" i="1" u="sng" dirty="0"/>
              <a:t> :</a:t>
            </a:r>
            <a:r>
              <a:rPr lang="fr-FR" dirty="0"/>
              <a:t>	W = Watt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r>
              <a:rPr lang="fr-FR" dirty="0"/>
              <a:t>- L’énergie _____________________ consommée (</a:t>
            </a:r>
            <a:r>
              <a:rPr lang="fr-FR" dirty="0" err="1"/>
              <a:t>kVARh</a:t>
            </a:r>
            <a:r>
              <a:rPr lang="fr-FR" dirty="0"/>
              <a:t>) sert essentiellement à l’alimentation des circuits magnétiques des machines électriques. Elle correspond à la puissance réactive </a:t>
            </a:r>
            <a:r>
              <a:rPr lang="fr-FR" b="1" dirty="0"/>
              <a:t>Q</a:t>
            </a:r>
            <a:r>
              <a:rPr lang="fr-FR" dirty="0"/>
              <a:t> (</a:t>
            </a:r>
            <a:r>
              <a:rPr lang="fr-FR" dirty="0" err="1"/>
              <a:t>kVAR</a:t>
            </a:r>
            <a:r>
              <a:rPr lang="fr-FR" dirty="0"/>
              <a:t>) des récepteurs.</a:t>
            </a:r>
          </a:p>
          <a:p>
            <a:pPr>
              <a:buNone/>
            </a:pPr>
            <a:r>
              <a:rPr lang="fr-FR" i="1" dirty="0" smtClean="0"/>
              <a:t>	</a:t>
            </a:r>
            <a:r>
              <a:rPr lang="fr-FR" i="1" u="sng" dirty="0" smtClean="0"/>
              <a:t>Unité</a:t>
            </a:r>
            <a:r>
              <a:rPr lang="fr-FR" i="1" u="sng" dirty="0"/>
              <a:t> :</a:t>
            </a:r>
            <a:r>
              <a:rPr lang="fr-FR" dirty="0"/>
              <a:t>	VAR = </a:t>
            </a:r>
            <a:r>
              <a:rPr lang="fr-FR" dirty="0" err="1"/>
              <a:t>Volt-Ampère</a:t>
            </a:r>
            <a:r>
              <a:rPr lang="fr-FR" dirty="0"/>
              <a:t> Réactif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r>
              <a:rPr lang="fr-FR" dirty="0"/>
              <a:t>- L’énergie ____________________ (</a:t>
            </a:r>
            <a:r>
              <a:rPr lang="fr-FR" dirty="0" err="1"/>
              <a:t>kVAh</a:t>
            </a:r>
            <a:r>
              <a:rPr lang="fr-FR" dirty="0"/>
              <a:t>) est la somme vectorielle des deux énergies précédentes. Elle correspond à la puissance apparente </a:t>
            </a:r>
            <a:r>
              <a:rPr lang="fr-FR" b="1" dirty="0"/>
              <a:t>S</a:t>
            </a:r>
            <a:r>
              <a:rPr lang="fr-FR" dirty="0"/>
              <a:t> (</a:t>
            </a:r>
            <a:r>
              <a:rPr lang="fr-FR" dirty="0" err="1"/>
              <a:t>kVA</a:t>
            </a:r>
            <a:r>
              <a:rPr lang="fr-FR" dirty="0"/>
              <a:t>) des récepteurs, somme vectorielle de </a:t>
            </a:r>
            <a:r>
              <a:rPr lang="fr-FR" b="1" dirty="0"/>
              <a:t>P</a:t>
            </a:r>
            <a:r>
              <a:rPr lang="fr-FR" dirty="0"/>
              <a:t> (kW) et </a:t>
            </a:r>
            <a:r>
              <a:rPr lang="fr-FR" b="1" dirty="0"/>
              <a:t>Q</a:t>
            </a:r>
            <a:r>
              <a:rPr lang="fr-FR" dirty="0"/>
              <a:t> (</a:t>
            </a:r>
            <a:r>
              <a:rPr lang="fr-FR" dirty="0" err="1"/>
              <a:t>kVAR</a:t>
            </a:r>
            <a:r>
              <a:rPr lang="fr-FR" dirty="0"/>
              <a:t>).</a:t>
            </a:r>
          </a:p>
          <a:p>
            <a:pPr>
              <a:buNone/>
            </a:pPr>
            <a:r>
              <a:rPr lang="fr-FR" i="1" dirty="0" smtClean="0"/>
              <a:t>	</a:t>
            </a:r>
            <a:r>
              <a:rPr lang="fr-FR" i="1" u="sng" dirty="0" smtClean="0"/>
              <a:t>Unité</a:t>
            </a:r>
            <a:r>
              <a:rPr lang="fr-FR" i="1" u="sng" dirty="0"/>
              <a:t> :</a:t>
            </a:r>
            <a:r>
              <a:rPr lang="fr-FR" dirty="0"/>
              <a:t>	VA = </a:t>
            </a:r>
            <a:r>
              <a:rPr lang="fr-FR" dirty="0" err="1"/>
              <a:t>Volt-Ampère</a:t>
            </a:r>
            <a:endParaRPr lang="fr-FR" dirty="0"/>
          </a:p>
          <a:p>
            <a:pPr>
              <a:buNone/>
            </a:pPr>
            <a:r>
              <a:rPr lang="fr-FR" dirty="0"/>
              <a:t> </a:t>
            </a:r>
          </a:p>
          <a:p>
            <a:pPr>
              <a:buNone/>
            </a:pPr>
            <a:r>
              <a:rPr lang="fr-FR" dirty="0"/>
              <a:t>Ces puissances se composent vectoriellement comme représenté ci-dessous :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4139953" cy="2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0167" t="25375" r="13709" b="34376"/>
          <a:stretch>
            <a:fillRect/>
          </a:stretch>
        </p:blipFill>
        <p:spPr bwMode="auto">
          <a:xfrm>
            <a:off x="0" y="2420888"/>
            <a:ext cx="91918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7. Les puissances en triphasé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1. L’électricité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L’électricité est un phénomène physique dû aux différentes charges électriques de la matière, se manifestant par une énergie</a:t>
            </a:r>
            <a:r>
              <a:rPr lang="fr-FR" dirty="0" smtClean="0"/>
              <a:t>.</a:t>
            </a:r>
          </a:p>
          <a:p>
            <a:r>
              <a:rPr lang="fr-FR" dirty="0"/>
              <a:t>C'est au cours du XIX</a:t>
            </a:r>
            <a:r>
              <a:rPr lang="fr-FR" baseline="30000" dirty="0"/>
              <a:t>e</a:t>
            </a:r>
            <a:r>
              <a:rPr lang="fr-FR" dirty="0"/>
              <a:t> siècle que les propriétés de l'électricité ont commencé à être comprises.</a:t>
            </a:r>
          </a:p>
          <a:p>
            <a:endParaRPr lang="fr-FR" dirty="0"/>
          </a:p>
        </p:txBody>
      </p:sp>
      <p:pic>
        <p:nvPicPr>
          <p:cNvPr id="4" name="Image 3" descr="http://www.closermag.fr/var/closer/storage/images/media/images/closer-v1/cuba-frappe-5-fois-par-la-foudre-un-agriculteur-est-toujours-en-vie/54003-1-fre-FR/Cuba-frappe-5-fois-par-la-foudre-un-agriculteur-est-toujours-en-vie_exact810x609_l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059832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2. Production de l’énergie électrique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La production d'électricité permet de mettre à disposition de l'ensemble des consommateurs un approvisionnement adapté à leurs </a:t>
            </a:r>
            <a:r>
              <a:rPr lang="fr-FR" dirty="0" smtClean="0"/>
              <a:t>besoins, </a:t>
            </a:r>
            <a:r>
              <a:rPr lang="fr-FR" dirty="0"/>
              <a:t>à tout moment.</a:t>
            </a:r>
          </a:p>
          <a:p>
            <a:r>
              <a:rPr lang="fr-FR" dirty="0"/>
              <a:t>Aujourd'hui, la production peut se faire à partir d'énergie fossile (charbon, gaz naturel ou pétrole), d'énergie nucléaire, d'énergie hydraulique, d'énergie solaire, d'énergie éolienne et de biomasse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L’électricité est difficilement stockable en grande quantité, la production de l’énergie électrique est directement liée à la consommation.</a:t>
            </a:r>
          </a:p>
          <a:p>
            <a:endParaRPr lang="fr-FR" dirty="0"/>
          </a:p>
        </p:txBody>
      </p:sp>
      <p:pic>
        <p:nvPicPr>
          <p:cNvPr id="4" name="Image 3" descr="http://www.actu-environnement.com/images/illustrations/news/16271_u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017" t="50915" r="12569"/>
          <a:stretch/>
        </p:blipFill>
        <p:spPr bwMode="auto">
          <a:xfrm>
            <a:off x="4572000" y="4365104"/>
            <a:ext cx="3489350" cy="833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Image 4" descr="http://www.actu-environnement.com/images/illustrations/news/16271_u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017" r="12569" b="53328"/>
          <a:stretch/>
        </p:blipFill>
        <p:spPr bwMode="auto">
          <a:xfrm>
            <a:off x="539552" y="4365104"/>
            <a:ext cx="3489350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Principales transformations d’énergies primaires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Le Mix électrique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1612776"/>
          </a:xfrm>
        </p:spPr>
        <p:txBody>
          <a:bodyPr/>
          <a:lstStyle/>
          <a:p>
            <a:r>
              <a:rPr lang="fr-FR" dirty="0"/>
              <a:t>Le mix énergétique ou bouquet énergétique est la proportion de chaque source d’énergie dans la production totale d’électricité.</a:t>
            </a:r>
          </a:p>
          <a:p>
            <a:endParaRPr lang="fr-FR" dirty="0"/>
          </a:p>
        </p:txBody>
      </p:sp>
      <p:pic>
        <p:nvPicPr>
          <p:cNvPr id="4" name="Image 3" descr="http://lenergeek.com/wp-content/uploads/2011/10/mix_energetique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200800" cy="400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Empreinte Carbone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689051"/>
          </a:xfrm>
        </p:spPr>
        <p:txBody>
          <a:bodyPr/>
          <a:lstStyle/>
          <a:p>
            <a:r>
              <a:rPr lang="fr-FR" dirty="0"/>
              <a:t>Le Co</a:t>
            </a:r>
            <a:r>
              <a:rPr lang="fr-FR" baseline="-25000" dirty="0"/>
              <a:t>2</a:t>
            </a:r>
            <a:r>
              <a:rPr lang="fr-FR" dirty="0"/>
              <a:t> est-il le seul critère à prendre en compte dans l’analyse des nuisances liées au Mix énergétique d’un pays ?</a:t>
            </a:r>
          </a:p>
          <a:p>
            <a:endParaRPr lang="fr-FR" dirty="0"/>
          </a:p>
        </p:txBody>
      </p:sp>
      <p:pic>
        <p:nvPicPr>
          <p:cNvPr id="4" name="Image 3" descr="https://www.lenergieenquestions.fr/wp-content/uploads/2013/05/Elec_Europe_01-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31027" b="21694"/>
          <a:stretch/>
        </p:blipFill>
        <p:spPr bwMode="auto">
          <a:xfrm>
            <a:off x="0" y="1196752"/>
            <a:ext cx="9144000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3. Transport et distribution de l’énergie électrique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7"/>
            <a:ext cx="8964488" cy="1080120"/>
          </a:xfrm>
        </p:spPr>
        <p:txBody>
          <a:bodyPr>
            <a:normAutofit/>
          </a:bodyPr>
          <a:lstStyle/>
          <a:p>
            <a:r>
              <a:rPr lang="fr-FR" dirty="0"/>
              <a:t>L’électricité se propage à 300 000 kilomètres par seconde, soit presque la vitesse de la lumière.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1988840"/>
            <a:ext cx="9036496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Transport et distribution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47500" lnSpcReduction="20000"/>
          </a:bodyPr>
          <a:lstStyle/>
          <a:p>
            <a:r>
              <a:rPr lang="fr-FR" dirty="0"/>
              <a:t>La production et le transport de l’énergie électrique se font en régime alternatif </a:t>
            </a:r>
            <a:r>
              <a:rPr lang="fr-FR" dirty="0" smtClean="0"/>
              <a:t>triphasé (50Hz). </a:t>
            </a:r>
            <a:r>
              <a:rPr lang="fr-FR" dirty="0"/>
              <a:t>L’énergie circule sur 3 conducteurs appelés phases (ou conducteurs de ligne). Dans ce cas, la tension entre chacune des phases est appelée tension composée, notée U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 La distribution, quant à elle, se fait en régime alternatif triphasé ou monophasé </a:t>
            </a:r>
            <a:r>
              <a:rPr lang="fr-FR" dirty="0" smtClean="0"/>
              <a:t>:</a:t>
            </a:r>
            <a:r>
              <a:rPr lang="fr-FR" dirty="0"/>
              <a:t> </a:t>
            </a:r>
          </a:p>
          <a:p>
            <a:pPr lvl="0">
              <a:buNone/>
            </a:pPr>
            <a:r>
              <a:rPr lang="fr-FR" dirty="0"/>
              <a:t>Les réseaux triphasés distribuent l’énergie sur 4 conducteurs :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/>
              <a:t>3 phases (ou conducteurs de lignes)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/>
              <a:t>1 neutre</a:t>
            </a:r>
          </a:p>
          <a:p>
            <a:pPr>
              <a:buNone/>
            </a:pPr>
            <a:r>
              <a:rPr lang="fr-FR" dirty="0"/>
              <a:t>Dans ce cas, deux tensions sont disponibles :</a:t>
            </a:r>
          </a:p>
          <a:p>
            <a:pPr lvl="0">
              <a:buFont typeface="Courier New" pitchFamily="49" charset="0"/>
              <a:buChar char="o"/>
            </a:pPr>
            <a:r>
              <a:rPr lang="fr-FR" dirty="0"/>
              <a:t>la tension entre chacune des phases appelée tension composée, notée U.</a:t>
            </a:r>
          </a:p>
          <a:p>
            <a:pPr lvl="0">
              <a:buFont typeface="Courier New" pitchFamily="49" charset="0"/>
              <a:buChar char="o"/>
            </a:pPr>
            <a:r>
              <a:rPr lang="fr-FR" dirty="0"/>
              <a:t>la tension entre une phase et le neutre appelée tension simple, notée V.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pPr>
              <a:buNone/>
            </a:pPr>
            <a:r>
              <a:rPr lang="fr-FR" i="1" u="sng" dirty="0"/>
              <a:t>Exemples :</a:t>
            </a:r>
            <a:r>
              <a:rPr lang="fr-FR" dirty="0"/>
              <a:t>	Réseaux </a:t>
            </a:r>
            <a:r>
              <a:rPr lang="fr-FR" b="1" dirty="0"/>
              <a:t>130 / 230 V</a:t>
            </a:r>
            <a:r>
              <a:rPr lang="fr-FR" dirty="0"/>
              <a:t> ou </a:t>
            </a:r>
            <a:r>
              <a:rPr lang="fr-FR" b="1" dirty="0"/>
              <a:t>230 / 400 V</a:t>
            </a:r>
            <a:r>
              <a:rPr lang="fr-FR" dirty="0"/>
              <a:t> ou </a:t>
            </a:r>
            <a:r>
              <a:rPr lang="fr-FR" b="1" dirty="0"/>
              <a:t>400 / 690 V</a:t>
            </a:r>
            <a:r>
              <a:rPr lang="fr-FR" dirty="0"/>
              <a:t> ...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3066694" cy="114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980182" cy="1111911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53479" t="59166" r="31427" b="32626"/>
          <a:stretch>
            <a:fillRect/>
          </a:stretch>
        </p:blipFill>
        <p:spPr bwMode="auto">
          <a:xfrm>
            <a:off x="5724128" y="4509120"/>
            <a:ext cx="30015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4. Grandeurs électriques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Afin d’être correctement maîtrisée, l’énergie électrique doit être quantifiée. Pour cela, les principales grandeurs électriques couramment utilisées sont :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La tension ou différence de potentiel, notée U et exprimée en Volt (V)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Le courant, noté i et exprimé en ampères (A)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La puissance active, notée P et exprimée en Watt (W)</a:t>
            </a:r>
          </a:p>
          <a:p>
            <a:r>
              <a:rPr lang="fr-FR" dirty="0"/>
              <a:t>Un courant électrique de 1A circulant pendant une durée de 1 seconde correspond au déplacement d’une charge électrique « q » d’une valeur de 1 Coulomb. </a:t>
            </a:r>
            <a:r>
              <a:rPr lang="fr-FR" b="1" dirty="0">
                <a:solidFill>
                  <a:srgbClr val="0070C0"/>
                </a:solidFill>
              </a:rPr>
              <a:t>q = I . t</a:t>
            </a:r>
          </a:p>
          <a:p>
            <a:r>
              <a:rPr lang="fr-FR" dirty="0"/>
              <a:t>Une charge électrique « q » (en Coulomb) soumise à une différence de potentiel </a:t>
            </a:r>
            <a:r>
              <a:rPr lang="fr-FR" dirty="0">
                <a:sym typeface="Symbol"/>
              </a:rPr>
              <a:t></a:t>
            </a:r>
            <a:r>
              <a:rPr lang="fr-FR" dirty="0"/>
              <a:t>U (en volt) dispose d’une énergie potentielle électrique  </a:t>
            </a:r>
            <a:r>
              <a:rPr lang="fr-FR" b="1" dirty="0" err="1">
                <a:solidFill>
                  <a:srgbClr val="0070C0"/>
                </a:solidFill>
              </a:rPr>
              <a:t>E</a:t>
            </a:r>
            <a:r>
              <a:rPr lang="fr-FR" b="1" baseline="-25000" dirty="0" err="1">
                <a:solidFill>
                  <a:srgbClr val="0070C0"/>
                </a:solidFill>
              </a:rPr>
              <a:t>élec</a:t>
            </a:r>
            <a:r>
              <a:rPr lang="fr-FR" b="1" dirty="0">
                <a:solidFill>
                  <a:srgbClr val="0070C0"/>
                </a:solidFill>
              </a:rPr>
              <a:t> = q*</a:t>
            </a:r>
            <a:r>
              <a:rPr lang="fr-FR" b="1" dirty="0">
                <a:solidFill>
                  <a:srgbClr val="0070C0"/>
                </a:solidFill>
                <a:sym typeface="Symbol"/>
              </a:rPr>
              <a:t></a:t>
            </a:r>
            <a:r>
              <a:rPr lang="fr-FR" b="1" dirty="0">
                <a:solidFill>
                  <a:srgbClr val="0070C0"/>
                </a:solidFill>
              </a:rPr>
              <a:t>U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362</Words>
  <Application>Microsoft Office PowerPoint</Application>
  <PresentationFormat>Affichage à l'écran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L’énergie électrique</vt:lpstr>
      <vt:lpstr>1. L’électricité</vt:lpstr>
      <vt:lpstr>2. Production de l’énergie électrique</vt:lpstr>
      <vt:lpstr>Principales transformations d’énergies primaires</vt:lpstr>
      <vt:lpstr>Le Mix électrique</vt:lpstr>
      <vt:lpstr>Empreinte Carbone</vt:lpstr>
      <vt:lpstr>3. Transport et distribution de l’énergie électrique</vt:lpstr>
      <vt:lpstr>Transport et distribution</vt:lpstr>
      <vt:lpstr>4. Grandeurs électriques</vt:lpstr>
      <vt:lpstr>Drone Parrot</vt:lpstr>
      <vt:lpstr>5. Puissance électrique en régime continu</vt:lpstr>
      <vt:lpstr>6. Puissance électrique en régime alternatif monophasé</vt:lpstr>
      <vt:lpstr>Déphasage</vt:lpstr>
      <vt:lpstr>7. Les puissances en triphasé</vt:lpstr>
      <vt:lpstr>7. Les puissances en triphasé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L’énergie électrique</dc:title>
  <dc:creator>Glaunay</dc:creator>
  <cp:lastModifiedBy>Glaunay</cp:lastModifiedBy>
  <cp:revision>17</cp:revision>
  <dcterms:created xsi:type="dcterms:W3CDTF">2014-09-15T08:37:58Z</dcterms:created>
  <dcterms:modified xsi:type="dcterms:W3CDTF">2014-09-15T09:27:40Z</dcterms:modified>
</cp:coreProperties>
</file>