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5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74801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25278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34983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76321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236592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5315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417624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33066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83025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9161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05/09/2014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73646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79D2A-443E-459B-A94F-F7B23B781637}" type="datetimeFigureOut">
              <a:rPr lang="fr-FR" smtClean="0"/>
              <a:pPr/>
              <a:t>05/09/2014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5837A-17FC-4E16-B16F-F86D17F67188}" type="slidenum">
              <a:rPr lang="fr-FR" smtClean="0"/>
              <a:pPr/>
              <a:t>‹N°›</a:t>
            </a:fld>
            <a:endParaRPr lang="fr-FR"/>
          </a:p>
        </p:txBody>
      </p:sp>
    </p:spTree>
    <p:extLst>
      <p:ext uri="{BB962C8B-B14F-4D97-AF65-F5344CB8AC3E}">
        <p14:creationId xmlns:p14="http://schemas.microsoft.com/office/powerpoint/2010/main" val="9463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projetvert.fr/wp-content/uploads/2013/04/comparaison-maison-thermographie.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projetvert.fr/wp-content/uploads/2013/04/thermographie-pont-thermique.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theorema-expertises.com/uploads/images/thermographie.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gontier-et-fils.fr/gal/particuliers/isolation.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20688"/>
            <a:ext cx="8496944" cy="1470025"/>
          </a:xfrm>
        </p:spPr>
        <p:txBody>
          <a:bodyPr>
            <a:noAutofit/>
          </a:bodyPr>
          <a:lstStyle/>
          <a:p>
            <a:r>
              <a:rPr lang="fr-FR" sz="5400" b="1" dirty="0" smtClean="0"/>
              <a:t>La consommation énergétique des bâtiments</a:t>
            </a:r>
            <a:endParaRPr lang="fr-FR" sz="5400" dirty="0"/>
          </a:p>
        </p:txBody>
      </p:sp>
      <p:sp>
        <p:nvSpPr>
          <p:cNvPr id="3" name="Sous-titre 2"/>
          <p:cNvSpPr>
            <a:spLocks noGrp="1"/>
          </p:cNvSpPr>
          <p:nvPr>
            <p:ph type="subTitle" idx="1"/>
          </p:nvPr>
        </p:nvSpPr>
        <p:spPr/>
        <p:txBody>
          <a:bodyPr/>
          <a:lstStyle/>
          <a:p>
            <a:endParaRPr lang="fr-FR"/>
          </a:p>
        </p:txBody>
      </p:sp>
      <p:pic>
        <p:nvPicPr>
          <p:cNvPr id="6146" name="Picture 2" descr="http://www.efficacite-electrique.fr/wp-content/uploads/2011/05/B%C3%A2timent-%C3%A0-faible-consommation-%C3%A9nerg%C3%A9tique1.jpg"/>
          <p:cNvPicPr>
            <a:picLocks noChangeAspect="1" noChangeArrowheads="1"/>
          </p:cNvPicPr>
          <p:nvPr/>
        </p:nvPicPr>
        <p:blipFill>
          <a:blip r:embed="rId2" cstate="print"/>
          <a:srcRect/>
          <a:stretch>
            <a:fillRect/>
          </a:stretch>
        </p:blipFill>
        <p:spPr bwMode="auto">
          <a:xfrm>
            <a:off x="2051720" y="2295524"/>
            <a:ext cx="5715000" cy="4562476"/>
          </a:xfrm>
          <a:prstGeom prst="rect">
            <a:avLst/>
          </a:prstGeom>
          <a:noFill/>
        </p:spPr>
      </p:pic>
    </p:spTree>
    <p:extLst>
      <p:ext uri="{BB962C8B-B14F-4D97-AF65-F5344CB8AC3E}">
        <p14:creationId xmlns:p14="http://schemas.microsoft.com/office/powerpoint/2010/main" val="1095508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548680"/>
            <a:ext cx="8229600" cy="6120680"/>
          </a:xfrm>
        </p:spPr>
        <p:txBody>
          <a:bodyPr>
            <a:normAutofit/>
          </a:bodyPr>
          <a:lstStyle/>
          <a:p>
            <a:r>
              <a:rPr lang="fr-FR" sz="2800" b="1" u="sng" dirty="0" smtClean="0">
                <a:solidFill>
                  <a:srgbClr val="0070C0"/>
                </a:solidFill>
              </a:rPr>
              <a:t>Exemples de captures à infrarouge</a:t>
            </a:r>
          </a:p>
          <a:p>
            <a:endParaRPr lang="fr-FR" sz="2800" b="1" u="sng"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pPr algn="just" fontAlgn="base"/>
            <a:r>
              <a:rPr lang="fr-FR" sz="2400" dirty="0" smtClean="0"/>
              <a:t>Maison de </a:t>
            </a:r>
            <a:r>
              <a:rPr lang="fr-FR" sz="2400" dirty="0" smtClean="0"/>
              <a:t>gauche</a:t>
            </a:r>
            <a:r>
              <a:rPr lang="fr-FR" sz="2400" dirty="0" smtClean="0"/>
              <a:t> : les </a:t>
            </a:r>
            <a:r>
              <a:rPr lang="fr-FR" sz="2400" dirty="0" smtClean="0"/>
              <a:t>déperditions </a:t>
            </a:r>
            <a:r>
              <a:rPr lang="fr-FR" sz="2400" dirty="0" smtClean="0"/>
              <a:t>de chaleur se font essentiellement par la porte et les fenêtres.</a:t>
            </a:r>
          </a:p>
          <a:p>
            <a:pPr algn="just" fontAlgn="base"/>
            <a:r>
              <a:rPr lang="fr-FR" sz="2400" dirty="0" smtClean="0"/>
              <a:t>Maison de </a:t>
            </a:r>
            <a:r>
              <a:rPr lang="fr-FR" sz="2400" dirty="0" smtClean="0"/>
              <a:t>droite</a:t>
            </a:r>
            <a:r>
              <a:rPr lang="fr-FR" sz="2400" dirty="0" smtClean="0"/>
              <a:t> : Les </a:t>
            </a:r>
            <a:r>
              <a:rPr lang="fr-FR" sz="2400" dirty="0" smtClean="0"/>
              <a:t>déperditions </a:t>
            </a:r>
            <a:r>
              <a:rPr lang="fr-FR" sz="2400" dirty="0" smtClean="0"/>
              <a:t>de chaleur se font surtout par la façade, les murs et les vitres.</a:t>
            </a:r>
          </a:p>
          <a:p>
            <a:pPr algn="just" fontAlgn="base"/>
            <a:r>
              <a:rPr lang="fr-FR" sz="2400" dirty="0" smtClean="0"/>
              <a:t>De plus, la maison de gauche est mieux isolée que la maison de droite.</a:t>
            </a:r>
            <a:endParaRPr lang="fr-FR" sz="2800" dirty="0" smtClean="0"/>
          </a:p>
          <a:p>
            <a:pPr algn="just"/>
            <a:endParaRPr lang="fr-FR" sz="3100" dirty="0" smtClean="0"/>
          </a:p>
        </p:txBody>
      </p:sp>
      <p:pic>
        <p:nvPicPr>
          <p:cNvPr id="24578" name="Picture 2" descr="comparaison maison thermographie"/>
          <p:cNvPicPr>
            <a:picLocks noChangeAspect="1" noChangeArrowheads="1"/>
          </p:cNvPicPr>
          <p:nvPr/>
        </p:nvPicPr>
        <p:blipFill>
          <a:blip r:embed="rId2" r:link="rId3" cstate="print"/>
          <a:srcRect/>
          <a:stretch>
            <a:fillRect/>
          </a:stretch>
        </p:blipFill>
        <p:spPr bwMode="auto">
          <a:xfrm>
            <a:off x="2163878" y="1340768"/>
            <a:ext cx="4158571" cy="28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checkerboard(across)">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548680"/>
            <a:ext cx="8229600" cy="6120680"/>
          </a:xfrm>
        </p:spPr>
        <p:txBody>
          <a:bodyPr>
            <a:normAutofit/>
          </a:bodyPr>
          <a:lstStyle/>
          <a:p>
            <a:r>
              <a:rPr lang="fr-FR" sz="2800" b="1" u="sng" dirty="0" smtClean="0">
                <a:solidFill>
                  <a:srgbClr val="0070C0"/>
                </a:solidFill>
              </a:rPr>
              <a:t>Exemples de captures à infrarouge</a:t>
            </a:r>
          </a:p>
          <a:p>
            <a:endParaRPr lang="fr-FR" sz="2800" b="1" u="sng"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pPr algn="just" fontAlgn="base"/>
            <a:r>
              <a:rPr lang="fr-FR" sz="2400" dirty="0" smtClean="0"/>
              <a:t>On voit que les perditions de chaleur se font par les ponts thermiques, c’est à dire par la jonction des parois de la maison.</a:t>
            </a:r>
          </a:p>
          <a:p>
            <a:pPr algn="just"/>
            <a:endParaRPr lang="fr-FR" sz="3100" dirty="0" smtClean="0"/>
          </a:p>
        </p:txBody>
      </p:sp>
      <p:pic>
        <p:nvPicPr>
          <p:cNvPr id="25602" name="Picture 2" descr="thermographie, pont thermique"/>
          <p:cNvPicPr>
            <a:picLocks noChangeAspect="1" noChangeArrowheads="1"/>
          </p:cNvPicPr>
          <p:nvPr/>
        </p:nvPicPr>
        <p:blipFill>
          <a:blip r:embed="rId2" r:link="rId3" cstate="print"/>
          <a:srcRect/>
          <a:stretch>
            <a:fillRect/>
          </a:stretch>
        </p:blipFill>
        <p:spPr bwMode="auto">
          <a:xfrm>
            <a:off x="2267744" y="1268760"/>
            <a:ext cx="480594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548680"/>
            <a:ext cx="8229600" cy="6120680"/>
          </a:xfrm>
        </p:spPr>
        <p:txBody>
          <a:bodyPr>
            <a:normAutofit fontScale="70000" lnSpcReduction="20000"/>
          </a:bodyPr>
          <a:lstStyle/>
          <a:p>
            <a:r>
              <a:rPr lang="fr-FR" sz="2800" b="1" u="sng" dirty="0" smtClean="0">
                <a:solidFill>
                  <a:srgbClr val="0070C0"/>
                </a:solidFill>
              </a:rPr>
              <a:t>Exemples de captures à infrarouge</a:t>
            </a:r>
          </a:p>
          <a:p>
            <a:endParaRPr lang="fr-FR" sz="2800" b="1" u="sng"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endParaRPr lang="fr-FR" sz="2800" dirty="0" smtClean="0">
              <a:solidFill>
                <a:srgbClr val="0070C0"/>
              </a:solidFill>
            </a:endParaRPr>
          </a:p>
          <a:p>
            <a:pPr fontAlgn="base"/>
            <a:r>
              <a:rPr lang="fr-FR" sz="3400" u="sng" dirty="0" smtClean="0"/>
              <a:t>La significations des couleurs</a:t>
            </a:r>
            <a:endParaRPr lang="fr-FR" sz="3400" dirty="0" smtClean="0"/>
          </a:p>
          <a:p>
            <a:pPr fontAlgn="base">
              <a:buNone/>
            </a:pPr>
            <a:r>
              <a:rPr lang="fr-FR" sz="3400" dirty="0" smtClean="0"/>
              <a:t>	Couleur bleue : faibles déperditions</a:t>
            </a:r>
          </a:p>
          <a:p>
            <a:pPr fontAlgn="base">
              <a:buNone/>
            </a:pPr>
            <a:r>
              <a:rPr lang="fr-FR" sz="3400" dirty="0" smtClean="0"/>
              <a:t>	Couleur verte : déperdition limitée</a:t>
            </a:r>
          </a:p>
          <a:p>
            <a:pPr fontAlgn="base">
              <a:buNone/>
            </a:pPr>
            <a:r>
              <a:rPr lang="fr-FR" sz="3400" dirty="0" smtClean="0"/>
              <a:t>	Couleur jaune : déperdition moyenne</a:t>
            </a:r>
          </a:p>
          <a:p>
            <a:pPr fontAlgn="base">
              <a:buNone/>
            </a:pPr>
            <a:r>
              <a:rPr lang="fr-FR" sz="3400" dirty="0" smtClean="0"/>
              <a:t>	Couleur orange : déperdition importante</a:t>
            </a:r>
          </a:p>
          <a:p>
            <a:pPr fontAlgn="base">
              <a:buNone/>
            </a:pPr>
            <a:r>
              <a:rPr lang="fr-FR" sz="3400" dirty="0" smtClean="0"/>
              <a:t>	Couleur rouge : fortes pertes de chaleur</a:t>
            </a:r>
          </a:p>
          <a:p>
            <a:pPr algn="just"/>
            <a:r>
              <a:rPr lang="fr-FR" sz="3400" dirty="0" smtClean="0"/>
              <a:t>On peut constater ici que la partie gauche de la maison est moins bien isolée que la partie droite. </a:t>
            </a:r>
          </a:p>
          <a:p>
            <a:pPr fontAlgn="base"/>
            <a:endParaRPr lang="fr-FR" sz="3400" dirty="0" smtClean="0"/>
          </a:p>
          <a:p>
            <a:pPr algn="just"/>
            <a:endParaRPr lang="fr-FR" sz="3100" dirty="0" smtClean="0"/>
          </a:p>
        </p:txBody>
      </p:sp>
      <p:pic>
        <p:nvPicPr>
          <p:cNvPr id="26626" name="Picture 2" descr="http://www.theorema-expertises.com/uploads/images/thermographie.jpg"/>
          <p:cNvPicPr>
            <a:picLocks noChangeAspect="1" noChangeArrowheads="1"/>
          </p:cNvPicPr>
          <p:nvPr/>
        </p:nvPicPr>
        <p:blipFill>
          <a:blip r:embed="rId2" r:link="rId3" cstate="print"/>
          <a:srcRect t="7936" r="6528" b="3549"/>
          <a:stretch>
            <a:fillRect/>
          </a:stretch>
        </p:blipFill>
        <p:spPr bwMode="auto">
          <a:xfrm>
            <a:off x="2627784" y="980728"/>
            <a:ext cx="3581810" cy="25606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apports d’énergie dans le bâtiment</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pPr algn="just"/>
            <a:r>
              <a:rPr lang="fr-FR" sz="2400" b="1" dirty="0" smtClean="0">
                <a:solidFill>
                  <a:srgbClr val="0070C0"/>
                </a:solidFill>
              </a:rPr>
              <a:t>Apports intérieurs</a:t>
            </a:r>
            <a:r>
              <a:rPr lang="fr-FR" sz="2400" dirty="0" smtClean="0">
                <a:solidFill>
                  <a:srgbClr val="0070C0"/>
                </a:solidFill>
              </a:rPr>
              <a:t> : </a:t>
            </a:r>
            <a:r>
              <a:rPr lang="fr-FR" sz="2400" dirty="0" smtClean="0"/>
              <a:t>le chauffage est la source principale des apports intérieurs.</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r>
              <a:rPr lang="fr-FR" sz="2400" dirty="0" smtClean="0"/>
              <a:t>La respiration et le rayonnement humains, l’électroménager et le multimédia sont aussi des sources d’apport énergétique.</a:t>
            </a:r>
            <a:endParaRPr lang="fr-FR" sz="2400" dirty="0"/>
          </a:p>
        </p:txBody>
      </p:sp>
      <p:pic>
        <p:nvPicPr>
          <p:cNvPr id="27651" name="Picture 3"/>
          <p:cNvPicPr>
            <a:picLocks noChangeAspect="1" noChangeArrowheads="1"/>
          </p:cNvPicPr>
          <p:nvPr/>
        </p:nvPicPr>
        <p:blipFill>
          <a:blip r:embed="rId2" cstate="print"/>
          <a:srcRect/>
          <a:stretch>
            <a:fillRect/>
          </a:stretch>
        </p:blipFill>
        <p:spPr bwMode="auto">
          <a:xfrm>
            <a:off x="1835696" y="1916832"/>
            <a:ext cx="5248275" cy="401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apports d’énergie dans le bâtiment</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pPr algn="just"/>
            <a:r>
              <a:rPr lang="fr-FR" sz="2400" b="1" dirty="0" smtClean="0">
                <a:solidFill>
                  <a:srgbClr val="0070C0"/>
                </a:solidFill>
              </a:rPr>
              <a:t>Apport extérieur</a:t>
            </a:r>
            <a:r>
              <a:rPr lang="fr-FR" sz="2400" dirty="0" smtClean="0">
                <a:solidFill>
                  <a:srgbClr val="0070C0"/>
                </a:solidFill>
              </a:rPr>
              <a:t> : </a:t>
            </a:r>
            <a:r>
              <a:rPr lang="fr-FR" sz="2400" dirty="0" smtClean="0"/>
              <a:t>le rayonnement solaire est la source principale d’apport énergétique.</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28674" name="Picture 2"/>
          <p:cNvPicPr>
            <a:picLocks noChangeAspect="1" noChangeArrowheads="1"/>
          </p:cNvPicPr>
          <p:nvPr/>
        </p:nvPicPr>
        <p:blipFill>
          <a:blip r:embed="rId2" cstate="print"/>
          <a:srcRect/>
          <a:stretch>
            <a:fillRect/>
          </a:stretch>
        </p:blipFill>
        <p:spPr bwMode="auto">
          <a:xfrm>
            <a:off x="1403648" y="1916832"/>
            <a:ext cx="6840760" cy="4688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apports d’énergie dans le bâtiment</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r>
              <a:rPr lang="fr-FR" sz="2400" dirty="0" smtClean="0"/>
              <a:t>Améliorations possibles à apporter pour diminuer la facture énergétique d’une habitation.</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29698" name="Picture 2"/>
          <p:cNvPicPr>
            <a:picLocks noChangeAspect="1" noChangeArrowheads="1"/>
          </p:cNvPicPr>
          <p:nvPr/>
        </p:nvPicPr>
        <p:blipFill>
          <a:blip r:embed="rId2" cstate="print"/>
          <a:srcRect t="3987" b="2087"/>
          <a:stretch>
            <a:fillRect/>
          </a:stretch>
        </p:blipFill>
        <p:spPr bwMode="auto">
          <a:xfrm>
            <a:off x="1475656" y="1916832"/>
            <a:ext cx="6596319"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Vidéo : Les performances attendues par la RT2012</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30722" name="Image 1"/>
          <p:cNvPicPr>
            <a:picLocks noChangeAspect="1" noChangeArrowheads="1"/>
          </p:cNvPicPr>
          <p:nvPr/>
        </p:nvPicPr>
        <p:blipFill>
          <a:blip r:embed="rId2" cstate="print"/>
          <a:srcRect/>
          <a:stretch>
            <a:fillRect/>
          </a:stretch>
        </p:blipFill>
        <p:spPr bwMode="auto">
          <a:xfrm>
            <a:off x="1187624" y="1844824"/>
            <a:ext cx="6616725" cy="3958059"/>
          </a:xfrm>
          <a:prstGeom prst="rect">
            <a:avLst/>
          </a:prstGeom>
          <a:noFill/>
          <a:ln w="190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Vidéo : Les performances attendues par la RT2012</a:t>
            </a:r>
            <a:endParaRPr lang="fr-FR" sz="2400" b="1" dirty="0">
              <a:solidFill>
                <a:srgbClr val="0000FF"/>
              </a:solidFill>
            </a:endParaRPr>
          </a:p>
        </p:txBody>
      </p:sp>
      <p:sp>
        <p:nvSpPr>
          <p:cNvPr id="3" name="Espace réservé du contenu 2"/>
          <p:cNvSpPr>
            <a:spLocks noGrp="1"/>
          </p:cNvSpPr>
          <p:nvPr>
            <p:ph idx="1"/>
          </p:nvPr>
        </p:nvSpPr>
        <p:spPr>
          <a:xfrm>
            <a:off x="611560" y="980728"/>
            <a:ext cx="8229600" cy="5544616"/>
          </a:xfrm>
        </p:spPr>
        <p:txBody>
          <a:bodyPr>
            <a:noAutofit/>
          </a:bodyPr>
          <a:lstStyle/>
          <a:p>
            <a:pPr lvl="0" algn="just"/>
            <a:r>
              <a:rPr lang="fr-FR" sz="2000" b="1" dirty="0" smtClean="0">
                <a:solidFill>
                  <a:srgbClr val="0070C0"/>
                </a:solidFill>
              </a:rPr>
              <a:t>A qui s'adresse cette vidéo ?</a:t>
            </a:r>
          </a:p>
          <a:p>
            <a:pPr algn="just">
              <a:buNone/>
            </a:pPr>
            <a:r>
              <a:rPr lang="fr-FR" sz="2000" dirty="0" smtClean="0"/>
              <a:t>	Cette vidéo s'adresse à des entrepreneurs de la maçonnerie et du gros œuvre.</a:t>
            </a:r>
          </a:p>
          <a:p>
            <a:pPr algn="just"/>
            <a:endParaRPr lang="fr-FR" sz="2000" dirty="0" smtClean="0"/>
          </a:p>
          <a:p>
            <a:pPr lvl="0" algn="just"/>
            <a:r>
              <a:rPr lang="fr-FR" sz="2000" b="1" dirty="0" smtClean="0">
                <a:solidFill>
                  <a:srgbClr val="0070C0"/>
                </a:solidFill>
              </a:rPr>
              <a:t>Quels sont les principales exigences de cette nouvelle réglementation thermique ?</a:t>
            </a:r>
          </a:p>
          <a:p>
            <a:pPr algn="just">
              <a:buNone/>
            </a:pPr>
            <a:r>
              <a:rPr lang="fr-FR" sz="2000" dirty="0" smtClean="0"/>
              <a:t>	Le maître d’ouvrage doit avoir réalisé une étude thermique avant de lancer le chantier.</a:t>
            </a:r>
          </a:p>
          <a:p>
            <a:pPr algn="just">
              <a:buNone/>
            </a:pPr>
            <a:r>
              <a:rPr lang="fr-FR" sz="2000" dirty="0" smtClean="0"/>
              <a:t>	Le cahier des charges énergétique doit être défini avant la construction</a:t>
            </a:r>
          </a:p>
          <a:p>
            <a:pPr algn="just">
              <a:buNone/>
            </a:pPr>
            <a:endParaRPr lang="fr-FR" sz="2000" dirty="0" smtClean="0"/>
          </a:p>
          <a:p>
            <a:pPr lvl="0" algn="just"/>
            <a:r>
              <a:rPr lang="fr-FR" sz="2000" b="1" dirty="0" smtClean="0">
                <a:solidFill>
                  <a:srgbClr val="0070C0"/>
                </a:solidFill>
              </a:rPr>
              <a:t>Qui réalise l'étude thermique ?</a:t>
            </a:r>
          </a:p>
          <a:p>
            <a:pPr algn="just">
              <a:buNone/>
            </a:pPr>
            <a:r>
              <a:rPr lang="fr-FR" sz="2000" dirty="0" smtClean="0"/>
              <a:t>	Un bureau d’étude thermique les réalise lors de la conception. </a:t>
            </a:r>
          </a:p>
          <a:p>
            <a:pPr algn="just">
              <a:buNone/>
            </a:pPr>
            <a:endParaRPr lang="fr-FR" sz="2000" dirty="0" smtClean="0"/>
          </a:p>
          <a:p>
            <a:pPr lvl="0" algn="just"/>
            <a:r>
              <a:rPr lang="fr-FR" sz="2000" b="1" dirty="0" smtClean="0">
                <a:solidFill>
                  <a:srgbClr val="0070C0"/>
                </a:solidFill>
              </a:rPr>
              <a:t>Que signifie BBIO ?</a:t>
            </a:r>
          </a:p>
          <a:p>
            <a:pPr algn="just">
              <a:buNone/>
            </a:pPr>
            <a:r>
              <a:rPr lang="fr-FR" sz="2000" dirty="0" smtClean="0"/>
              <a:t>	Besoin bio climatique qui caractérise le bâtiment. Le BBIO est l’enveloppe du bâtiment, son orientation, son implantation. Il est calculé au moment de la conception. </a:t>
            </a:r>
          </a:p>
          <a:p>
            <a:pPr>
              <a:buNone/>
            </a:pPr>
            <a:endParaRPr lang="fr-FR" sz="2000" dirty="0" smtClean="0"/>
          </a:p>
          <a:p>
            <a:pPr algn="just">
              <a:buNone/>
            </a:pPr>
            <a:endParaRPr lang="fr-FR" sz="2400" dirty="0" smtClean="0"/>
          </a:p>
          <a:p>
            <a:pPr>
              <a:buNone/>
            </a:pPr>
            <a:r>
              <a:rPr lang="fr-FR" sz="2400" dirty="0" smtClean="0"/>
              <a:t>	</a:t>
            </a:r>
          </a:p>
          <a:p>
            <a:pPr>
              <a:buNone/>
            </a:pPr>
            <a:r>
              <a:rPr lang="fr-FR" sz="2400" dirty="0" smtClean="0"/>
              <a:t> </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heckerboard(across)">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Vidéo : Les performances attendues par la RT2012</a:t>
            </a:r>
            <a:endParaRPr lang="fr-FR" sz="2400" b="1" dirty="0">
              <a:solidFill>
                <a:srgbClr val="0000FF"/>
              </a:solidFill>
            </a:endParaRPr>
          </a:p>
        </p:txBody>
      </p:sp>
      <p:sp>
        <p:nvSpPr>
          <p:cNvPr id="3" name="Espace réservé du contenu 2"/>
          <p:cNvSpPr>
            <a:spLocks noGrp="1"/>
          </p:cNvSpPr>
          <p:nvPr>
            <p:ph idx="1"/>
          </p:nvPr>
        </p:nvSpPr>
        <p:spPr>
          <a:xfrm>
            <a:off x="611560" y="980728"/>
            <a:ext cx="8229600" cy="5544616"/>
          </a:xfrm>
        </p:spPr>
        <p:txBody>
          <a:bodyPr>
            <a:noAutofit/>
          </a:bodyPr>
          <a:lstStyle/>
          <a:p>
            <a:pPr lvl="0"/>
            <a:r>
              <a:rPr lang="fr-FR" sz="2000" b="1" dirty="0" smtClean="0">
                <a:solidFill>
                  <a:srgbClr val="0070C0"/>
                </a:solidFill>
              </a:rPr>
              <a:t>Que signifie CEP ?</a:t>
            </a:r>
          </a:p>
          <a:p>
            <a:pPr algn="just">
              <a:buNone/>
            </a:pPr>
            <a:r>
              <a:rPr lang="fr-FR" sz="2000" dirty="0" smtClean="0"/>
              <a:t>	Consommation conventionnelle en énergie primaire du bâtiment. Elle prend en compte les mêmes éléments que le BBIO en y ajoutant les équipements. Le CEP max à ne pas dépasser est différent suivant la région, l’altitude et le type de bâtiment.</a:t>
            </a:r>
          </a:p>
          <a:p>
            <a:pPr algn="just"/>
            <a:endParaRPr lang="fr-FR" sz="2000" dirty="0" smtClean="0"/>
          </a:p>
          <a:p>
            <a:pPr lvl="0" algn="just"/>
            <a:r>
              <a:rPr lang="fr-FR" sz="2000" b="1" dirty="0" smtClean="0">
                <a:solidFill>
                  <a:srgbClr val="0070C0"/>
                </a:solidFill>
              </a:rPr>
              <a:t>Qu'est-ce que la TIC ?</a:t>
            </a:r>
          </a:p>
          <a:p>
            <a:pPr algn="just">
              <a:buNone/>
            </a:pPr>
            <a:r>
              <a:rPr lang="fr-FR" sz="2000" dirty="0" smtClean="0"/>
              <a:t>	La TIC est la Température de Confort Intérieur. La température intérieure doit rester inférieure à une température de référence durant une séquence de 5 jours chauds.</a:t>
            </a:r>
          </a:p>
          <a:p>
            <a:pPr algn="just"/>
            <a:endParaRPr lang="fr-FR" sz="2000" dirty="0" smtClean="0"/>
          </a:p>
          <a:p>
            <a:pPr lvl="0" algn="just"/>
            <a:r>
              <a:rPr lang="fr-FR" sz="2000" b="1" dirty="0" smtClean="0">
                <a:solidFill>
                  <a:srgbClr val="0070C0"/>
                </a:solidFill>
              </a:rPr>
              <a:t> Qu’est-ce qu’un pont thermique? Comment peut-on les éviter ?</a:t>
            </a:r>
          </a:p>
          <a:p>
            <a:pPr algn="just">
              <a:buNone/>
            </a:pPr>
            <a:r>
              <a:rPr lang="fr-FR" sz="2000" dirty="0" smtClean="0"/>
              <a:t>	Déperdition de chaleur à la jonction mur / sol. Utilisation de rupteurs ou isolation par l’extérieur.</a:t>
            </a:r>
          </a:p>
          <a:p>
            <a:pPr>
              <a:buNone/>
            </a:pPr>
            <a:endParaRPr lang="fr-FR" sz="2000" dirty="0" smtClean="0"/>
          </a:p>
          <a:p>
            <a:endParaRPr lang="fr-FR" sz="2000" dirty="0" smtClean="0"/>
          </a:p>
          <a:p>
            <a:endParaRPr lang="fr-FR" sz="20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Vidéo : Les performances attendues par la RT2012</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pPr lvl="0" algn="just"/>
            <a:r>
              <a:rPr lang="fr-FR" sz="2000" b="1" dirty="0" smtClean="0">
                <a:solidFill>
                  <a:srgbClr val="0070C0"/>
                </a:solidFill>
              </a:rPr>
              <a:t>Comment contrôle-t-on la présence de ponts thermiques?</a:t>
            </a:r>
          </a:p>
          <a:p>
            <a:pPr algn="just">
              <a:buNone/>
            </a:pPr>
            <a:r>
              <a:rPr lang="fr-FR" sz="2000" dirty="0" smtClean="0"/>
              <a:t>	Les contrôles sont réalisés par thermographie.</a:t>
            </a:r>
          </a:p>
          <a:p>
            <a:pPr lvl="0" algn="just"/>
            <a:endParaRPr lang="fr-FR" sz="2000" dirty="0" smtClean="0"/>
          </a:p>
          <a:p>
            <a:pPr lvl="0" algn="just"/>
            <a:r>
              <a:rPr lang="fr-FR" sz="2000" b="1" dirty="0" smtClean="0">
                <a:solidFill>
                  <a:srgbClr val="0070C0"/>
                </a:solidFill>
              </a:rPr>
              <a:t>Qu’est-ce que le test d’étanchéité à l'air ? A quoi sert-il ? D’où peuvent provenir les fuites ?</a:t>
            </a:r>
          </a:p>
          <a:p>
            <a:pPr algn="just">
              <a:buNone/>
            </a:pPr>
            <a:r>
              <a:rPr lang="fr-FR" sz="2000" dirty="0" smtClean="0"/>
              <a:t>	On met la maison en surpression et on mesure le débit de fuite d’air.</a:t>
            </a:r>
          </a:p>
          <a:p>
            <a:pPr algn="just">
              <a:buNone/>
            </a:pPr>
            <a:r>
              <a:rPr lang="fr-FR" sz="2000" dirty="0" smtClean="0"/>
              <a:t>	Ce test permet d’identifier où il y a des fuites d’air</a:t>
            </a:r>
          </a:p>
          <a:p>
            <a:pPr algn="just">
              <a:buNone/>
            </a:pPr>
            <a:r>
              <a:rPr lang="fr-FR" sz="2000" dirty="0" smtClean="0"/>
              <a:t>	Les fuites peuvent provenir de la jonction mur / fenêtre ou mur / porte ; des éléments traversant : tuyaux</a:t>
            </a:r>
          </a:p>
          <a:p>
            <a:pPr algn="just"/>
            <a:endParaRPr lang="fr-FR" sz="2000" dirty="0" smtClean="0"/>
          </a:p>
          <a:p>
            <a:pPr lvl="0" algn="just"/>
            <a:r>
              <a:rPr lang="fr-FR" sz="2000" b="1" dirty="0" smtClean="0">
                <a:solidFill>
                  <a:srgbClr val="0070C0"/>
                </a:solidFill>
              </a:rPr>
              <a:t>Qu’est-ce qu’un bâtiment à énergie positive ? Quels éléments peut-on ajouter sur un bâtiment existant pour qu’il soit autonome en énergie ?</a:t>
            </a:r>
          </a:p>
          <a:p>
            <a:pPr algn="just">
              <a:buNone/>
            </a:pPr>
            <a:r>
              <a:rPr lang="fr-FR" sz="2000" dirty="0" smtClean="0"/>
              <a:t>	Un bâtiment à énergie positive ne consomme pas d’énergie provenant d’énergies fossiles au cours de son utilisation. On peut ajouter panneaux solaire, chauffe-eau solaire, pompe à chaleur ; ventilation double flux, éclairage très basse consommation ….</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heckerboard(across)">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heckerboard(across)">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Introduction</a:t>
            </a:r>
            <a:endParaRPr lang="fr-FR" sz="2400" b="1" dirty="0">
              <a:solidFill>
                <a:srgbClr val="0000FF"/>
              </a:solidFill>
            </a:endParaRPr>
          </a:p>
        </p:txBody>
      </p:sp>
      <p:sp>
        <p:nvSpPr>
          <p:cNvPr id="3" name="Espace réservé du contenu 2"/>
          <p:cNvSpPr>
            <a:spLocks noGrp="1"/>
          </p:cNvSpPr>
          <p:nvPr>
            <p:ph idx="1"/>
          </p:nvPr>
        </p:nvSpPr>
        <p:spPr/>
        <p:txBody>
          <a:bodyPr>
            <a:normAutofit/>
          </a:bodyPr>
          <a:lstStyle/>
          <a:p>
            <a:pPr algn="just"/>
            <a:r>
              <a:rPr lang="fr-FR" sz="2400" dirty="0" smtClean="0"/>
              <a:t> Depuis la mise en place d’une réglementation thermique (1974), la consommation énergétique des constructions neuves a été divisée par 2. Le Grenelle Environnement prévoit de la diviser à nouveau par 3 grâce à une nouvelle réglementation thermique, dite RT 2012. La maîtrise des déperditions énergétiques devient impérative. Est-ce vraiment possible ? Quels sont les enjeux en matière d'environnement ?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chiffres clés</a:t>
            </a:r>
            <a:endParaRPr lang="fr-FR" sz="2400" b="1" dirty="0">
              <a:solidFill>
                <a:srgbClr val="0000FF"/>
              </a:solidFill>
            </a:endParaRPr>
          </a:p>
        </p:txBody>
      </p:sp>
      <p:sp>
        <p:nvSpPr>
          <p:cNvPr id="3" name="Espace réservé du contenu 2"/>
          <p:cNvSpPr>
            <a:spLocks noGrp="1"/>
          </p:cNvSpPr>
          <p:nvPr>
            <p:ph idx="1"/>
          </p:nvPr>
        </p:nvSpPr>
        <p:spPr>
          <a:xfrm>
            <a:off x="683568" y="1268760"/>
            <a:ext cx="8229600" cy="5256584"/>
          </a:xfrm>
        </p:spPr>
        <p:txBody>
          <a:bodyPr>
            <a:normAutofit fontScale="85000" lnSpcReduction="20000"/>
          </a:bodyPr>
          <a:lstStyle/>
          <a:p>
            <a:r>
              <a:rPr lang="fr-FR" sz="2600" b="1" u="sng" dirty="0" smtClean="0">
                <a:solidFill>
                  <a:srgbClr val="0070C0"/>
                </a:solidFill>
              </a:rPr>
              <a:t>Consommation d’énergie finale</a:t>
            </a: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b="1" u="sng" dirty="0" smtClean="0">
              <a:solidFill>
                <a:srgbClr val="0070C0"/>
              </a:solidFill>
            </a:endParaRPr>
          </a:p>
          <a:p>
            <a:endParaRPr lang="fr-FR" sz="2600" dirty="0" smtClean="0">
              <a:solidFill>
                <a:srgbClr val="0070C0"/>
              </a:solidFill>
            </a:endParaRPr>
          </a:p>
          <a:p>
            <a:pPr algn="just"/>
            <a:r>
              <a:rPr lang="fr-FR" sz="2600" dirty="0" smtClean="0"/>
              <a:t>En France, le bâtiment consomme </a:t>
            </a:r>
            <a:r>
              <a:rPr lang="fr-FR" sz="2600" dirty="0" smtClean="0">
                <a:solidFill>
                  <a:srgbClr val="FF0000"/>
                </a:solidFill>
              </a:rPr>
              <a:t>près de 46 %de l’énergie finale</a:t>
            </a:r>
            <a:r>
              <a:rPr lang="fr-FR" sz="2600" i="1" dirty="0" smtClean="0">
                <a:solidFill>
                  <a:srgbClr val="FF0000"/>
                </a:solidFill>
              </a:rPr>
              <a:t>.	</a:t>
            </a:r>
            <a:endParaRPr lang="fr-FR" sz="2600" dirty="0" smtClean="0">
              <a:solidFill>
                <a:srgbClr val="FF0000"/>
              </a:solidFill>
            </a:endParaRPr>
          </a:p>
          <a:p>
            <a:pPr algn="just"/>
            <a:r>
              <a:rPr lang="fr-FR" sz="2600" dirty="0" smtClean="0"/>
              <a:t>Le secteur du bâtiment résidentiel et tertiaire est le premier consommateur d’énergie, avec une augmentation de 30 % au cours des 30 dernières années.</a:t>
            </a:r>
          </a:p>
          <a:p>
            <a:endParaRPr lang="fr-FR" dirty="0" smtClean="0"/>
          </a:p>
          <a:p>
            <a:endParaRPr lang="fr-FR" dirty="0"/>
          </a:p>
        </p:txBody>
      </p:sp>
      <p:pic>
        <p:nvPicPr>
          <p:cNvPr id="19458" name="Picture 2"/>
          <p:cNvPicPr>
            <a:picLocks noChangeAspect="1" noChangeArrowheads="1"/>
          </p:cNvPicPr>
          <p:nvPr/>
        </p:nvPicPr>
        <p:blipFill>
          <a:blip r:embed="rId2" cstate="print"/>
          <a:srcRect/>
          <a:stretch>
            <a:fillRect/>
          </a:stretch>
        </p:blipFill>
        <p:spPr bwMode="auto">
          <a:xfrm>
            <a:off x="1403648" y="1628800"/>
            <a:ext cx="5678676" cy="27965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chiffres clés</a:t>
            </a:r>
            <a:endParaRPr lang="fr-FR" sz="2400" b="1" dirty="0">
              <a:solidFill>
                <a:srgbClr val="0000FF"/>
              </a:solidFill>
            </a:endParaRPr>
          </a:p>
        </p:txBody>
      </p:sp>
      <p:sp>
        <p:nvSpPr>
          <p:cNvPr id="3" name="Espace réservé du contenu 2"/>
          <p:cNvSpPr>
            <a:spLocks noGrp="1"/>
          </p:cNvSpPr>
          <p:nvPr>
            <p:ph idx="1"/>
          </p:nvPr>
        </p:nvSpPr>
        <p:spPr>
          <a:xfrm>
            <a:off x="539552" y="1268760"/>
            <a:ext cx="8229600" cy="5400600"/>
          </a:xfrm>
        </p:spPr>
        <p:txBody>
          <a:bodyPr>
            <a:normAutofit lnSpcReduction="10000"/>
          </a:bodyPr>
          <a:lstStyle/>
          <a:p>
            <a:r>
              <a:rPr lang="fr-FR" sz="2400" b="1" u="sng" dirty="0" smtClean="0">
                <a:solidFill>
                  <a:srgbClr val="0070C0"/>
                </a:solidFill>
              </a:rPr>
              <a:t>Emissions de CO</a:t>
            </a:r>
            <a:r>
              <a:rPr lang="fr-FR" sz="2400" b="1" u="sng" baseline="-25000" dirty="0" smtClean="0">
                <a:solidFill>
                  <a:srgbClr val="0070C0"/>
                </a:solidFill>
              </a:rPr>
              <a:t>2 </a:t>
            </a:r>
          </a:p>
          <a:p>
            <a:endParaRPr lang="fr-FR" sz="2400" b="1" u="sng" baseline="-25000" dirty="0" smtClean="0"/>
          </a:p>
          <a:p>
            <a:endParaRPr lang="fr-FR" sz="2400" b="1" u="sng" baseline="-25000" dirty="0" smtClean="0"/>
          </a:p>
          <a:p>
            <a:endParaRPr lang="fr-FR" sz="2400" b="1" u="sng" baseline="-250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r>
              <a:rPr lang="fr-FR" sz="2400" dirty="0" smtClean="0"/>
              <a:t>Le secteur du bâtiment résidentiel et tertiaire rejette chaque année </a:t>
            </a:r>
            <a:r>
              <a:rPr lang="fr-FR" sz="2400" b="1" dirty="0" smtClean="0"/>
              <a:t>25% </a:t>
            </a:r>
            <a:r>
              <a:rPr lang="fr-FR" sz="2400" dirty="0" smtClean="0"/>
              <a:t>du total des émissions de CO</a:t>
            </a:r>
            <a:r>
              <a:rPr lang="fr-FR" sz="2400" baseline="-25000" dirty="0" smtClean="0"/>
              <a:t>2</a:t>
            </a:r>
            <a:r>
              <a:rPr lang="fr-FR" sz="2400" dirty="0" smtClean="0"/>
              <a:t> en France. </a:t>
            </a:r>
          </a:p>
          <a:p>
            <a:pPr lvl="0"/>
            <a:r>
              <a:rPr lang="fr-FR" sz="2400" dirty="0" smtClean="0">
                <a:solidFill>
                  <a:srgbClr val="FF0000"/>
                </a:solidFill>
              </a:rPr>
              <a:t>28 % pour les transports 	</a:t>
            </a:r>
          </a:p>
          <a:p>
            <a:pPr lvl="0"/>
            <a:r>
              <a:rPr lang="fr-FR" sz="2400" dirty="0" smtClean="0">
                <a:solidFill>
                  <a:srgbClr val="FF0000"/>
                </a:solidFill>
              </a:rPr>
              <a:t>22 % pour l'industrie 	</a:t>
            </a:r>
          </a:p>
          <a:p>
            <a:r>
              <a:rPr lang="fr-FR" sz="2400" dirty="0" smtClean="0">
                <a:solidFill>
                  <a:srgbClr val="FF0000"/>
                </a:solidFill>
              </a:rPr>
              <a:t>12 % pour l'agriculture/sylviculture </a:t>
            </a:r>
            <a:endParaRPr lang="fr-FR" sz="2400" dirty="0">
              <a:solidFill>
                <a:srgbClr val="FF0000"/>
              </a:solidFill>
            </a:endParaRPr>
          </a:p>
        </p:txBody>
      </p:sp>
      <p:pic>
        <p:nvPicPr>
          <p:cNvPr id="20482" name="Picture 2"/>
          <p:cNvPicPr>
            <a:picLocks noChangeAspect="1" noChangeArrowheads="1"/>
          </p:cNvPicPr>
          <p:nvPr/>
        </p:nvPicPr>
        <p:blipFill>
          <a:blip r:embed="rId2" cstate="print"/>
          <a:srcRect r="5634"/>
          <a:stretch>
            <a:fillRect/>
          </a:stretch>
        </p:blipFill>
        <p:spPr bwMode="auto">
          <a:xfrm>
            <a:off x="1763688" y="1628800"/>
            <a:ext cx="5446917"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énergies</a:t>
            </a:r>
            <a:endParaRPr lang="fr-FR" sz="2400" b="1" dirty="0">
              <a:solidFill>
                <a:srgbClr val="0000FF"/>
              </a:solidFill>
            </a:endParaRPr>
          </a:p>
        </p:txBody>
      </p:sp>
      <p:pic>
        <p:nvPicPr>
          <p:cNvPr id="21508" name="Picture 4"/>
          <p:cNvPicPr>
            <a:picLocks noChangeAspect="1" noChangeArrowheads="1"/>
          </p:cNvPicPr>
          <p:nvPr/>
        </p:nvPicPr>
        <p:blipFill>
          <a:blip r:embed="rId2" cstate="print"/>
          <a:srcRect/>
          <a:stretch>
            <a:fillRect/>
          </a:stretch>
        </p:blipFill>
        <p:spPr bwMode="auto">
          <a:xfrm>
            <a:off x="2699792" y="1556792"/>
            <a:ext cx="3670052" cy="462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énergies</a:t>
            </a:r>
            <a:endParaRPr lang="fr-FR" sz="2400" b="1" dirty="0">
              <a:solidFill>
                <a:srgbClr val="0000FF"/>
              </a:solidFill>
            </a:endParaRPr>
          </a:p>
        </p:txBody>
      </p:sp>
      <p:sp>
        <p:nvSpPr>
          <p:cNvPr id="3" name="Espace réservé du contenu 2"/>
          <p:cNvSpPr>
            <a:spLocks noGrp="1"/>
          </p:cNvSpPr>
          <p:nvPr>
            <p:ph idx="1"/>
          </p:nvPr>
        </p:nvSpPr>
        <p:spPr>
          <a:xfrm>
            <a:off x="467544" y="1268760"/>
            <a:ext cx="8229600" cy="4525963"/>
          </a:xfrm>
        </p:spPr>
        <p:txBody>
          <a:bodyPr>
            <a:normAutofit fontScale="92500"/>
          </a:bodyPr>
          <a:lstStyle/>
          <a:p>
            <a:pPr algn="just"/>
            <a:r>
              <a:rPr lang="fr-FR" sz="2400" u="sng" dirty="0" smtClean="0"/>
              <a:t>L’énergie primaire</a:t>
            </a:r>
            <a:r>
              <a:rPr lang="fr-FR" sz="2400" dirty="0" smtClean="0"/>
              <a:t> est la forme d'énergie que l'on peut trouver dans la nature, pas encore transformée par l'homme.  Ex : énergie solaire, hydraulique, charbon, pétrole, biomasse, géothermie … </a:t>
            </a:r>
          </a:p>
          <a:p>
            <a:endParaRPr lang="fr-FR" sz="2400" dirty="0" smtClean="0"/>
          </a:p>
          <a:p>
            <a:pPr algn="just"/>
            <a:r>
              <a:rPr lang="fr-FR" sz="2400" u="sng" dirty="0" smtClean="0"/>
              <a:t>L’énergie finale</a:t>
            </a:r>
            <a:r>
              <a:rPr lang="fr-FR" sz="2400" dirty="0" smtClean="0"/>
              <a:t> est l’énergie utilisée par le consommateur. Elle est le résultat d'une chaîne de transformations à partir de l'énergie primaire.</a:t>
            </a:r>
          </a:p>
          <a:p>
            <a:pPr algn="just"/>
            <a:r>
              <a:rPr lang="fr-FR" sz="2400" dirty="0" smtClean="0"/>
              <a:t>En France, l’énergie électrique distribuée sur le réseau peut provenir d’une réaction nucléaire, de la combustion de pétrole, de gaz, d’un barrage hydraulique, ….Il existe une valeur conventionnelle qui lie les énergies primaires et l’énergie finale.</a:t>
            </a:r>
          </a:p>
          <a:p>
            <a:endParaRPr lang="fr-FR" dirty="0"/>
          </a:p>
        </p:txBody>
      </p:sp>
      <p:pic>
        <p:nvPicPr>
          <p:cNvPr id="21506" name="Picture 2"/>
          <p:cNvPicPr>
            <a:picLocks noChangeAspect="1" noChangeArrowheads="1"/>
          </p:cNvPicPr>
          <p:nvPr/>
        </p:nvPicPr>
        <p:blipFill>
          <a:blip r:embed="rId2" cstate="print">
            <a:lum bright="20000"/>
          </a:blip>
          <a:srcRect l="10323" t="8092" r="9836"/>
          <a:stretch>
            <a:fillRect/>
          </a:stretch>
        </p:blipFill>
        <p:spPr bwMode="auto">
          <a:xfrm>
            <a:off x="2555776" y="5373216"/>
            <a:ext cx="3961558" cy="14847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checkerboard(across)">
                                      <p:cBhvr>
                                        <p:cTn id="1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Les énergies</a:t>
            </a:r>
            <a:endParaRPr lang="fr-FR" sz="2400" b="1" dirty="0">
              <a:solidFill>
                <a:srgbClr val="0000FF"/>
              </a:solidFill>
            </a:endParaRPr>
          </a:p>
        </p:txBody>
      </p:sp>
      <p:sp>
        <p:nvSpPr>
          <p:cNvPr id="3" name="Espace réservé du contenu 2"/>
          <p:cNvSpPr>
            <a:spLocks noGrp="1"/>
          </p:cNvSpPr>
          <p:nvPr>
            <p:ph idx="1"/>
          </p:nvPr>
        </p:nvSpPr>
        <p:spPr>
          <a:xfrm>
            <a:off x="467544" y="1268760"/>
            <a:ext cx="8229600" cy="4525963"/>
          </a:xfrm>
        </p:spPr>
        <p:txBody>
          <a:bodyPr>
            <a:normAutofit fontScale="70000" lnSpcReduction="20000"/>
          </a:bodyPr>
          <a:lstStyle/>
          <a:p>
            <a:pPr algn="just"/>
            <a:r>
              <a:rPr lang="fr-FR" sz="3100" u="sng" dirty="0" smtClean="0"/>
              <a:t>Tep</a:t>
            </a:r>
            <a:r>
              <a:rPr lang="fr-FR" sz="3100" b="1" u="sng" dirty="0" smtClean="0"/>
              <a:t> :</a:t>
            </a:r>
            <a:r>
              <a:rPr lang="fr-FR" sz="3100" dirty="0" smtClean="0"/>
              <a:t> La tonne d'équivalent pétrole (symbole tep) est une unité d'énergie qui permet de comparer entre elles des formes d'énergie différentes. On les rapporte à l'énergie produite par la combustion d'une tonne de pétrole, ce qui représente environ 11600 kWh.</a:t>
            </a:r>
          </a:p>
          <a:p>
            <a:pPr algn="just"/>
            <a:r>
              <a:rPr lang="fr-FR" sz="3100" dirty="0" smtClean="0"/>
              <a:t>En 2011, la France a consommé 266 millions de tep (266 </a:t>
            </a:r>
            <a:r>
              <a:rPr lang="fr-FR" sz="3100" dirty="0" err="1" smtClean="0"/>
              <a:t>Mtep</a:t>
            </a:r>
            <a:r>
              <a:rPr lang="fr-FR" sz="3100" dirty="0" smtClean="0"/>
              <a:t>) d'énergie finale. </a:t>
            </a:r>
          </a:p>
          <a:p>
            <a:pPr algn="just"/>
            <a:endParaRPr lang="fr-FR" sz="3100" dirty="0" smtClean="0"/>
          </a:p>
          <a:p>
            <a:pPr algn="just"/>
            <a:r>
              <a:rPr lang="fr-FR" sz="3100" dirty="0" smtClean="0"/>
              <a:t>Calculer la consommation d'énergie finale en </a:t>
            </a:r>
            <a:r>
              <a:rPr lang="fr-FR" sz="3100" dirty="0" err="1" smtClean="0"/>
              <a:t>Mtep</a:t>
            </a:r>
            <a:r>
              <a:rPr lang="fr-FR" sz="3100" dirty="0" smtClean="0"/>
              <a:t> pour les secteurs :</a:t>
            </a:r>
          </a:p>
          <a:p>
            <a:pPr lvl="0" algn="just">
              <a:buNone/>
            </a:pPr>
            <a:r>
              <a:rPr lang="fr-FR" sz="3100" dirty="0" smtClean="0"/>
              <a:t>	des bâtiments résidentiels et tertiaires :	</a:t>
            </a:r>
          </a:p>
          <a:p>
            <a:pPr lvl="0" algn="just">
              <a:buNone/>
            </a:pPr>
            <a:r>
              <a:rPr lang="fr-FR" sz="3100" dirty="0" smtClean="0"/>
              <a:t>	des transports :	</a:t>
            </a:r>
          </a:p>
          <a:p>
            <a:pPr lvl="0" algn="just">
              <a:buNone/>
            </a:pPr>
            <a:r>
              <a:rPr lang="fr-FR" sz="3100" dirty="0" smtClean="0"/>
              <a:t>	de l'industrie :	</a:t>
            </a:r>
          </a:p>
          <a:p>
            <a:pPr lvl="0" algn="just">
              <a:buNone/>
            </a:pPr>
            <a:r>
              <a:rPr lang="fr-FR" sz="3100" dirty="0" smtClean="0"/>
              <a:t>	de l'agriculture/sylviculture :	</a:t>
            </a:r>
          </a:p>
          <a:p>
            <a:pPr algn="just"/>
            <a:endParaRPr lang="fr-FR" sz="24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La réglementation thermique RT2012</a:t>
            </a:r>
            <a:endParaRPr lang="fr-FR" sz="2400" b="1" dirty="0">
              <a:solidFill>
                <a:srgbClr val="0000FF"/>
              </a:solidFill>
            </a:endParaRPr>
          </a:p>
        </p:txBody>
      </p:sp>
      <p:sp>
        <p:nvSpPr>
          <p:cNvPr id="3" name="Espace réservé du contenu 2"/>
          <p:cNvSpPr>
            <a:spLocks noGrp="1"/>
          </p:cNvSpPr>
          <p:nvPr>
            <p:ph idx="1"/>
          </p:nvPr>
        </p:nvSpPr>
        <p:spPr>
          <a:xfrm>
            <a:off x="467544" y="1124744"/>
            <a:ext cx="8229600" cy="4525963"/>
          </a:xfrm>
        </p:spPr>
        <p:txBody>
          <a:bodyPr>
            <a:normAutofit/>
          </a:bodyPr>
          <a:lstStyle/>
          <a:p>
            <a:pPr algn="just"/>
            <a:r>
              <a:rPr lang="fr-FR" sz="2000" dirty="0" smtClean="0"/>
              <a:t>Lutter contre le réchauffement climatique et contre les consommations excessives d’énergie, qui en sont la cause, est un enjeu important pour le secteur du bâtiment. Le logement représente le gisement d’économies le plus important. </a:t>
            </a:r>
          </a:p>
          <a:p>
            <a:pPr algn="just"/>
            <a:endParaRPr lang="fr-FR" sz="3100" dirty="0" smtClean="0"/>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lum contrast="20000"/>
          </a:blip>
          <a:srcRect b="19681"/>
          <a:stretch>
            <a:fillRect/>
          </a:stretch>
        </p:blipFill>
        <p:spPr bwMode="auto">
          <a:xfrm>
            <a:off x="1691680" y="2348880"/>
            <a:ext cx="5643350" cy="450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La déperdition à travers l’enveloppe du bâti</a:t>
            </a:r>
            <a:endParaRPr lang="fr-FR" sz="2400" b="1" dirty="0">
              <a:solidFill>
                <a:srgbClr val="0000FF"/>
              </a:solidFill>
            </a:endParaRPr>
          </a:p>
        </p:txBody>
      </p:sp>
      <p:sp>
        <p:nvSpPr>
          <p:cNvPr id="3" name="Espace réservé du contenu 2"/>
          <p:cNvSpPr>
            <a:spLocks noGrp="1"/>
          </p:cNvSpPr>
          <p:nvPr>
            <p:ph idx="1"/>
          </p:nvPr>
        </p:nvSpPr>
        <p:spPr>
          <a:xfrm>
            <a:off x="683568" y="4005064"/>
            <a:ext cx="8229600" cy="4525963"/>
          </a:xfrm>
        </p:spPr>
        <p:txBody>
          <a:bodyPr>
            <a:normAutofit/>
          </a:bodyPr>
          <a:lstStyle/>
          <a:p>
            <a:r>
              <a:rPr lang="fr-FR" sz="2000" dirty="0" smtClean="0"/>
              <a:t>Les déperditions énergétiques à travers l’enveloppe d’un bâtiment se situent à tous les niveaux.</a:t>
            </a:r>
          </a:p>
          <a:p>
            <a:r>
              <a:rPr lang="fr-FR" sz="2000" dirty="0" smtClean="0"/>
              <a:t> On peut analyser ces pertes grâce à la thermographie.</a:t>
            </a:r>
          </a:p>
          <a:p>
            <a:pPr algn="just"/>
            <a:r>
              <a:rPr lang="fr-FR" sz="2000" dirty="0" smtClean="0"/>
              <a:t>Avec une caméra thermique, la thermographie permet de détecter les variations de température grâce à un rayonnement infrarouge. Ainsi, l’image obtenue, le </a:t>
            </a:r>
            <a:r>
              <a:rPr lang="fr-FR" sz="2000" dirty="0" err="1" smtClean="0"/>
              <a:t>thermogramme</a:t>
            </a:r>
            <a:r>
              <a:rPr lang="fr-FR" sz="2000" dirty="0" smtClean="0"/>
              <a:t>, montre les zones de déperditions de chaleur provenant en général des fenêtres, des toits ou encore des murs. Cela permet d’identifier les zones à isoler en priorité.</a:t>
            </a:r>
          </a:p>
          <a:p>
            <a:pPr algn="just"/>
            <a:endParaRPr lang="fr-FR" sz="3100" dirty="0" smtClean="0"/>
          </a:p>
        </p:txBody>
      </p:sp>
      <p:pic>
        <p:nvPicPr>
          <p:cNvPr id="23554" name="Picture 2" descr="http://www.gontier-et-fils.fr/gal/particuliers/isolation.png"/>
          <p:cNvPicPr>
            <a:picLocks noChangeAspect="1" noChangeArrowheads="1"/>
          </p:cNvPicPr>
          <p:nvPr/>
        </p:nvPicPr>
        <p:blipFill>
          <a:blip r:embed="rId2" r:link="rId3" cstate="print"/>
          <a:srcRect/>
          <a:stretch>
            <a:fillRect/>
          </a:stretch>
        </p:blipFill>
        <p:spPr bwMode="auto">
          <a:xfrm>
            <a:off x="2029569" y="939028"/>
            <a:ext cx="5062711" cy="31380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401</Words>
  <Application>Microsoft Office PowerPoint</Application>
  <PresentationFormat>Affichage à l'écran (4:3)</PresentationFormat>
  <Paragraphs>175</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La consommation énergétique des bâtiments</vt:lpstr>
      <vt:lpstr>Introduction</vt:lpstr>
      <vt:lpstr>Les chiffres clés</vt:lpstr>
      <vt:lpstr>Les chiffres clés</vt:lpstr>
      <vt:lpstr>Les énergies</vt:lpstr>
      <vt:lpstr>Les énergies</vt:lpstr>
      <vt:lpstr>Les énergies</vt:lpstr>
      <vt:lpstr>La réglementation thermique RT2012</vt:lpstr>
      <vt:lpstr>La déperdition à travers l’enveloppe du bâti</vt:lpstr>
      <vt:lpstr>Présentation PowerPoint</vt:lpstr>
      <vt:lpstr>Présentation PowerPoint</vt:lpstr>
      <vt:lpstr>Présentation PowerPoint</vt:lpstr>
      <vt:lpstr>Les apports d’énergie dans le bâtiment</vt:lpstr>
      <vt:lpstr>Les apports d’énergie dans le bâtiment</vt:lpstr>
      <vt:lpstr>Les apports d’énergie dans le bâtiment</vt:lpstr>
      <vt:lpstr>Vidéo : Les performances attendues par la RT2012</vt:lpstr>
      <vt:lpstr>Vidéo : Les performances attendues par la RT2012</vt:lpstr>
      <vt:lpstr>Vidéo : Les performances attendues par la RT2012</vt:lpstr>
      <vt:lpstr>Vidéo : Les performances attendues par la RT2012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Grandeurs et unités liées à l’énergie</dc:title>
  <dc:creator>Launay</dc:creator>
  <cp:lastModifiedBy>Launay</cp:lastModifiedBy>
  <cp:revision>13</cp:revision>
  <dcterms:created xsi:type="dcterms:W3CDTF">2013-08-29T08:41:52Z</dcterms:created>
  <dcterms:modified xsi:type="dcterms:W3CDTF">2014-09-05T18:02:50Z</dcterms:modified>
</cp:coreProperties>
</file>