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60" r:id="rId4"/>
    <p:sldId id="261" r:id="rId5"/>
    <p:sldId id="262" r:id="rId6"/>
    <p:sldId id="263" r:id="rId7"/>
    <p:sldId id="280" r:id="rId8"/>
    <p:sldId id="28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15036250-44C3-4F7B-9B79-D82A62F64047}" type="datetimeFigureOut">
              <a:rPr lang="fr-FR" smtClean="0"/>
              <a:t>07/09/2014</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96BF23AA-2543-4298-8970-6B05D3C980F8}" type="slidenum">
              <a:rPr lang="fr-FR" smtClean="0"/>
              <a:t>‹N°›</a:t>
            </a:fld>
            <a:endParaRPr lang="fr-FR"/>
          </a:p>
        </p:txBody>
      </p:sp>
    </p:spTree>
    <p:extLst>
      <p:ext uri="{BB962C8B-B14F-4D97-AF65-F5344CB8AC3E}">
        <p14:creationId xmlns:p14="http://schemas.microsoft.com/office/powerpoint/2010/main" val="1104685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74801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25278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34983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76321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236592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5315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417624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33066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83025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19161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B79D2A-443E-459B-A94F-F7B23B781637}" type="datetimeFigureOut">
              <a:rPr lang="fr-FR" smtClean="0"/>
              <a:pPr/>
              <a:t>07/09/2014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85837A-17FC-4E16-B16F-F86D17F67188}" type="slidenum">
              <a:rPr lang="fr-FR" smtClean="0"/>
              <a:pPr/>
              <a:t>‹N°›</a:t>
            </a:fld>
            <a:endParaRPr lang="fr-FR"/>
          </a:p>
        </p:txBody>
      </p:sp>
    </p:spTree>
    <p:extLst>
      <p:ext uri="{BB962C8B-B14F-4D97-AF65-F5344CB8AC3E}">
        <p14:creationId xmlns:p14="http://schemas.microsoft.com/office/powerpoint/2010/main" val="73646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79D2A-443E-459B-A94F-F7B23B781637}" type="datetimeFigureOut">
              <a:rPr lang="fr-FR" smtClean="0"/>
              <a:pPr/>
              <a:t>07/09/2014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5837A-17FC-4E16-B16F-F86D17F67188}" type="slidenum">
              <a:rPr lang="fr-FR" smtClean="0"/>
              <a:pPr/>
              <a:t>‹N°›</a:t>
            </a:fld>
            <a:endParaRPr lang="fr-FR"/>
          </a:p>
        </p:txBody>
      </p:sp>
    </p:spTree>
    <p:extLst>
      <p:ext uri="{BB962C8B-B14F-4D97-AF65-F5344CB8AC3E}">
        <p14:creationId xmlns:p14="http://schemas.microsoft.com/office/powerpoint/2010/main" val="9463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20688"/>
            <a:ext cx="8496944" cy="1470025"/>
          </a:xfrm>
        </p:spPr>
        <p:txBody>
          <a:bodyPr>
            <a:noAutofit/>
          </a:bodyPr>
          <a:lstStyle/>
          <a:p>
            <a:r>
              <a:rPr lang="fr-FR" sz="5400" b="1" dirty="0" smtClean="0"/>
              <a:t>Les principes de la thermique</a:t>
            </a:r>
            <a:endParaRPr lang="fr-FR" sz="5400" dirty="0"/>
          </a:p>
        </p:txBody>
      </p:sp>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2987824" y="3548286"/>
            <a:ext cx="3699942" cy="330971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2060848"/>
            <a:ext cx="3265923" cy="33843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300192" y="1916832"/>
            <a:ext cx="2081653" cy="2448272"/>
          </a:xfrm>
          <a:prstGeom prst="rect">
            <a:avLst/>
          </a:prstGeom>
          <a:noFill/>
          <a:ln w="9525">
            <a:noFill/>
            <a:miter lim="800000"/>
            <a:headEnd/>
            <a:tailEnd/>
          </a:ln>
        </p:spPr>
      </p:pic>
    </p:spTree>
    <p:extLst>
      <p:ext uri="{BB962C8B-B14F-4D97-AF65-F5344CB8AC3E}">
        <p14:creationId xmlns:p14="http://schemas.microsoft.com/office/powerpoint/2010/main" val="1095508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3. Energie et puissance</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b="1" dirty="0" smtClean="0">
                <a:solidFill>
                  <a:srgbClr val="0070C0"/>
                </a:solidFill>
              </a:rPr>
              <a:t>L'énergie</a:t>
            </a:r>
            <a:r>
              <a:rPr lang="fr-FR" sz="2400" b="1" dirty="0" smtClean="0"/>
              <a:t> </a:t>
            </a:r>
            <a:r>
              <a:rPr lang="fr-FR" sz="2400" dirty="0" smtClean="0"/>
              <a:t>est la capacité d'un système à modifier un état, à produire un travail entraînant un mouvement, de la lumière, de la chaleur. L'énergie est une manière d'exprimer l'intensité de nombreux phénomènes : énergie électrique, énergie chimique, énergie solaire, énergie thermique, etc. Quelle que soit sa forme, l'énergie est une quantité qui s'exprime en </a:t>
            </a:r>
            <a:r>
              <a:rPr lang="fr-FR" sz="2400" b="1" dirty="0" smtClean="0">
                <a:solidFill>
                  <a:srgbClr val="0070C0"/>
                </a:solidFill>
              </a:rPr>
              <a:t>Joule</a:t>
            </a:r>
            <a:r>
              <a:rPr lang="fr-FR" sz="2400" dirty="0" smtClean="0"/>
              <a:t>. L'énergie est une quantité indépendante du temps. </a:t>
            </a:r>
          </a:p>
          <a:p>
            <a:pPr algn="just"/>
            <a:r>
              <a:rPr lang="fr-FR" sz="2400" dirty="0" smtClean="0"/>
              <a:t>La</a:t>
            </a:r>
            <a:r>
              <a:rPr lang="fr-FR" sz="2400" b="1" dirty="0" smtClean="0"/>
              <a:t> </a:t>
            </a:r>
            <a:r>
              <a:rPr lang="fr-FR" sz="2400" b="1" dirty="0" smtClean="0">
                <a:solidFill>
                  <a:srgbClr val="0070C0"/>
                </a:solidFill>
              </a:rPr>
              <a:t>puissance</a:t>
            </a:r>
            <a:r>
              <a:rPr lang="fr-FR" sz="2400" dirty="0" smtClean="0"/>
              <a:t>, quant à elle, est la capacité à mobiliser une quantité d'énergie en un temps donné. La puissance se mesure en </a:t>
            </a:r>
            <a:r>
              <a:rPr lang="fr-FR" sz="2400" b="1" dirty="0" smtClean="0">
                <a:solidFill>
                  <a:srgbClr val="0070C0"/>
                </a:solidFill>
              </a:rPr>
              <a:t>Watt</a:t>
            </a:r>
            <a:r>
              <a:rPr lang="fr-FR" sz="2400" dirty="0" smtClean="0"/>
              <a:t> qui est équivalent à </a:t>
            </a:r>
            <a:r>
              <a:rPr lang="fr-FR" sz="2400" b="1" dirty="0" smtClean="0">
                <a:solidFill>
                  <a:srgbClr val="0070C0"/>
                </a:solidFill>
              </a:rPr>
              <a:t>1 Joule par seconde</a:t>
            </a:r>
            <a:r>
              <a:rPr lang="fr-FR" sz="2400" dirty="0" smtClean="0">
                <a:solidFill>
                  <a:srgbClr val="0070C0"/>
                </a:solidFill>
              </a:rPr>
              <a:t> </a:t>
            </a:r>
            <a:r>
              <a:rPr lang="fr-FR" sz="2400" dirty="0" smtClean="0"/>
              <a:t>(1 Watt = 1 Joule / 1 seconde).</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4. La conductivité thermique</a:t>
            </a:r>
            <a:endParaRPr lang="fr-FR" sz="2400" b="1" dirty="0">
              <a:solidFill>
                <a:srgbClr val="0000FF"/>
              </a:solidFill>
            </a:endParaRPr>
          </a:p>
        </p:txBody>
      </p:sp>
      <p:sp>
        <p:nvSpPr>
          <p:cNvPr id="3" name="Espace réservé du contenu 2"/>
          <p:cNvSpPr>
            <a:spLocks noGrp="1"/>
          </p:cNvSpPr>
          <p:nvPr>
            <p:ph idx="1"/>
          </p:nvPr>
        </p:nvSpPr>
        <p:spPr>
          <a:xfrm>
            <a:off x="611560" y="1412776"/>
            <a:ext cx="8229600" cy="5229200"/>
          </a:xfrm>
        </p:spPr>
        <p:txBody>
          <a:bodyPr>
            <a:noAutofit/>
          </a:bodyPr>
          <a:lstStyle/>
          <a:p>
            <a:pPr algn="just"/>
            <a:r>
              <a:rPr lang="fr-FR" sz="2400" b="1" u="sng" dirty="0" smtClean="0">
                <a:solidFill>
                  <a:srgbClr val="0070C0"/>
                </a:solidFill>
              </a:rPr>
              <a:t>La conductivité thermique</a:t>
            </a:r>
            <a:r>
              <a:rPr lang="fr-FR" sz="2400" dirty="0" smtClean="0"/>
              <a:t> indique la quantité de chaleur qui se propage au travers un matériau d’un mètre  d’épaisseur pour une différence de température de 1 degré entre les deux faces.	</a:t>
            </a:r>
          </a:p>
          <a:p>
            <a:r>
              <a:rPr lang="fr-FR" sz="2400" dirty="0" smtClean="0"/>
              <a:t>Symbole : λ</a:t>
            </a:r>
          </a:p>
          <a:p>
            <a:r>
              <a:rPr lang="fr-FR" sz="2400" dirty="0" smtClean="0"/>
              <a:t>Unité : W/</a:t>
            </a:r>
            <a:r>
              <a:rPr lang="fr-FR" sz="2400" dirty="0" err="1" smtClean="0"/>
              <a:t>m.K</a:t>
            </a:r>
            <a:endParaRPr lang="fr-FR" sz="2400" dirty="0" smtClean="0"/>
          </a:p>
          <a:p>
            <a:endParaRPr lang="fr-FR" sz="2400" dirty="0" smtClean="0"/>
          </a:p>
          <a:p>
            <a:r>
              <a:rPr lang="fr-FR" sz="2400" dirty="0" smtClean="0"/>
              <a:t>Plus λ est petit, </a:t>
            </a:r>
          </a:p>
          <a:p>
            <a:pPr>
              <a:buNone/>
            </a:pPr>
            <a:r>
              <a:rPr lang="fr-FR" sz="2400" dirty="0" smtClean="0"/>
              <a:t>	</a:t>
            </a:r>
            <a:r>
              <a:rPr lang="fr-FR" sz="2400" dirty="0" smtClean="0">
                <a:solidFill>
                  <a:srgbClr val="FF0000"/>
                </a:solidFill>
              </a:rPr>
              <a:t>plus le matériau est isolant.</a:t>
            </a:r>
            <a:r>
              <a:rPr lang="fr-FR" sz="2400" dirty="0" smtClean="0"/>
              <a:t>	</a:t>
            </a:r>
          </a:p>
          <a:p>
            <a:endParaRPr lang="fr-FR" sz="2400" dirty="0" smtClean="0"/>
          </a:p>
          <a:p>
            <a:r>
              <a:rPr lang="fr-FR" sz="2400" dirty="0" smtClean="0"/>
              <a:t>L’air est un très bon isolant mais à condition d’être immobilisé. L’air en mouvement évacue la chaleur.</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2050" name="Picture 2"/>
          <p:cNvPicPr>
            <a:picLocks noChangeAspect="1" noChangeArrowheads="1"/>
          </p:cNvPicPr>
          <p:nvPr/>
        </p:nvPicPr>
        <p:blipFill>
          <a:blip r:embed="rId2" cstate="print"/>
          <a:srcRect/>
          <a:stretch>
            <a:fillRect/>
          </a:stretch>
        </p:blipFill>
        <p:spPr bwMode="auto">
          <a:xfrm>
            <a:off x="4572000" y="2852936"/>
            <a:ext cx="3854822" cy="2698375"/>
          </a:xfrm>
          <a:prstGeom prst="rect">
            <a:avLst/>
          </a:prstGeom>
          <a:noFill/>
          <a:ln w="9525">
            <a:noFill/>
            <a:miter lim="800000"/>
            <a:headEnd/>
            <a:tailEnd/>
          </a:ln>
        </p:spPr>
      </p:pic>
      <p:pic>
        <p:nvPicPr>
          <p:cNvPr id="2051" name="Picture 3" descr="thermi10"/>
          <p:cNvPicPr>
            <a:picLocks noChangeAspect="1" noChangeArrowheads="1"/>
          </p:cNvPicPr>
          <p:nvPr/>
        </p:nvPicPr>
        <p:blipFill>
          <a:blip r:embed="rId3" cstate="print"/>
          <a:srcRect/>
          <a:stretch>
            <a:fillRect/>
          </a:stretch>
        </p:blipFill>
        <p:spPr bwMode="auto">
          <a:xfrm>
            <a:off x="2771800" y="2852936"/>
            <a:ext cx="3647802" cy="24030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xit" presetSubtype="10" fill="hold" nodeType="withEffect">
                                  <p:stCondLst>
                                    <p:cond delay="0"/>
                                  </p:stCondLst>
                                  <p:childTnLst>
                                    <p:animEffect transition="out" filter="checkerboard(across)">
                                      <p:cBhvr>
                                        <p:cTn id="9" dur="500"/>
                                        <p:tgtEl>
                                          <p:spTgt spid="2051"/>
                                        </p:tgtEl>
                                      </p:cBhvr>
                                    </p:animEffect>
                                    <p:set>
                                      <p:cBhvr>
                                        <p:cTn id="10" dur="1" fill="hold">
                                          <p:stCondLst>
                                            <p:cond delay="499"/>
                                          </p:stCondLst>
                                        </p:cTn>
                                        <p:tgtEl>
                                          <p:spTgt spid="2051"/>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heckerboard(across)">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heckerboard(across)">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5. Résistance thermique</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b="1" u="sng" dirty="0" smtClean="0">
                <a:solidFill>
                  <a:srgbClr val="0070C0"/>
                </a:solidFill>
              </a:rPr>
              <a:t>La résistance thermique</a:t>
            </a:r>
            <a:r>
              <a:rPr lang="fr-FR" sz="2400" dirty="0" smtClean="0">
                <a:solidFill>
                  <a:srgbClr val="0070C0"/>
                </a:solidFill>
              </a:rPr>
              <a:t> </a:t>
            </a:r>
            <a:r>
              <a:rPr lang="fr-FR" sz="2400" dirty="0" smtClean="0"/>
              <a:t>R représente la capacité d'un matériau isolant à s'opposer au flux de chaleur en prenant en compte son épaisseur, elle est exprimée en mètre carré Kelvin par Watt (m².K/W) </a:t>
            </a:r>
          </a:p>
          <a:p>
            <a:pPr algn="ctr">
              <a:buNone/>
            </a:pPr>
            <a:r>
              <a:rPr lang="fr-FR" sz="2400" dirty="0" smtClean="0">
                <a:solidFill>
                  <a:srgbClr val="FF0000"/>
                </a:solidFill>
              </a:rPr>
              <a:t>	R= e / λ         </a:t>
            </a:r>
          </a:p>
          <a:p>
            <a:pPr>
              <a:buNone/>
            </a:pPr>
            <a:r>
              <a:rPr lang="fr-FR" sz="2400" dirty="0" smtClean="0"/>
              <a:t>	R = résistance thermique exprimée en mètre carré Kelvin par Watt (m².K/W)	</a:t>
            </a:r>
          </a:p>
          <a:p>
            <a:pPr>
              <a:buNone/>
            </a:pPr>
            <a:r>
              <a:rPr lang="fr-FR" sz="2400" dirty="0" smtClean="0"/>
              <a:t>	e = épaisseur du matériau exprimé en mètre.	</a:t>
            </a:r>
          </a:p>
          <a:p>
            <a:pPr>
              <a:buNone/>
            </a:pPr>
            <a:r>
              <a:rPr lang="fr-FR" sz="2400" dirty="0" smtClean="0"/>
              <a:t>	λ :La conductivité thermique λ</a:t>
            </a:r>
          </a:p>
          <a:p>
            <a:pPr>
              <a:buNone/>
            </a:pPr>
            <a:endParaRPr lang="fr-FR" sz="2400" dirty="0" smtClean="0"/>
          </a:p>
          <a:p>
            <a:pPr algn="just"/>
            <a:r>
              <a:rPr lang="fr-FR" sz="2400" dirty="0" smtClean="0"/>
              <a:t>Pour perdre moins d’énergie, il faut choisir un matériau isolant ayant une faible conductivité thermique et/ou augmenter l’épaisseur de la paroi isolante.</a:t>
            </a:r>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5. Résistance thermique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r>
              <a:rPr lang="fr-FR" sz="2000" b="1" u="sng" dirty="0" smtClean="0">
                <a:solidFill>
                  <a:srgbClr val="0070C0"/>
                </a:solidFill>
              </a:rPr>
              <a:t>Exercice :</a:t>
            </a:r>
            <a:r>
              <a:rPr lang="fr-FR" sz="2000" b="1" dirty="0" smtClean="0">
                <a:solidFill>
                  <a:srgbClr val="0070C0"/>
                </a:solidFill>
              </a:rPr>
              <a:t> </a:t>
            </a:r>
          </a:p>
          <a:p>
            <a:pPr>
              <a:buNone/>
            </a:pPr>
            <a:r>
              <a:rPr lang="fr-FR" sz="2000" dirty="0" smtClean="0"/>
              <a:t>	a) Calculer la résistance thermique de la paroi ci-contre :</a:t>
            </a:r>
          </a:p>
          <a:p>
            <a:pPr algn="just">
              <a:buNone/>
            </a:pPr>
            <a:r>
              <a:rPr lang="fr-FR" sz="2000" i="1" dirty="0" smtClean="0"/>
              <a:t>	La résistance totale d'une paroi est la somme des résistances des éléments qui la constituent.</a:t>
            </a:r>
            <a:endParaRPr lang="fr-FR" sz="2000" dirty="0" smtClean="0"/>
          </a:p>
          <a:p>
            <a:pPr>
              <a:buNone/>
            </a:pPr>
            <a:r>
              <a:rPr lang="fr-FR" sz="2000" dirty="0" smtClean="0"/>
              <a:t>	b) Pour une même résistance thermique (R=3), calculer l’épaisseur d’une paroi en béton puis d’une paroi en laine minérale.</a:t>
            </a:r>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3074" name="Picture 2"/>
          <p:cNvPicPr>
            <a:picLocks noChangeAspect="1" noChangeArrowheads="1"/>
          </p:cNvPicPr>
          <p:nvPr/>
        </p:nvPicPr>
        <p:blipFill>
          <a:blip r:embed="rId2" cstate="print"/>
          <a:srcRect l="3696" t="2094" r="9219"/>
          <a:stretch>
            <a:fillRect/>
          </a:stretch>
        </p:blipFill>
        <p:spPr bwMode="auto">
          <a:xfrm>
            <a:off x="1123288" y="3212976"/>
            <a:ext cx="6819293" cy="3581158"/>
          </a:xfrm>
          <a:prstGeom prst="rect">
            <a:avLst/>
          </a:prstGeom>
          <a:noFill/>
          <a:ln w="63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6. Calcul du flux de chaleur</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r>
              <a:rPr lang="fr-FR" sz="2400" dirty="0" smtClean="0"/>
              <a:t>Quand la température extérieure est de 5 °C et la température intérieure de 20 °C, la différence entre ces deux niveaux de température crée un phénomène physique de transfert d’énergie qui provoque la fuite de la chaleur. Cette fuite d’énergie ou de chaleur est appelée flux de chaleur et est symbolisé par </a:t>
            </a:r>
            <a:r>
              <a:rPr lang="fr-FR" sz="2400" dirty="0" smtClean="0">
                <a:latin typeface="Arial" pitchFamily="34" charset="0"/>
                <a:cs typeface="Arial" pitchFamily="34" charset="0"/>
              </a:rPr>
              <a:t>φ</a:t>
            </a:r>
            <a:r>
              <a:rPr lang="fr-FR" sz="2400" dirty="0" smtClean="0"/>
              <a:t> (phi).</a:t>
            </a:r>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4099" name="Picture 3"/>
          <p:cNvPicPr>
            <a:picLocks noChangeAspect="1" noChangeArrowheads="1"/>
          </p:cNvPicPr>
          <p:nvPr/>
        </p:nvPicPr>
        <p:blipFill>
          <a:blip r:embed="rId2" cstate="print"/>
          <a:srcRect/>
          <a:stretch>
            <a:fillRect/>
          </a:stretch>
        </p:blipFill>
        <p:spPr bwMode="auto">
          <a:xfrm>
            <a:off x="2195736" y="3429000"/>
            <a:ext cx="4752528" cy="2872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6. Calcul du flux de chaleur</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r>
              <a:rPr lang="fr-FR" sz="2400" dirty="0" smtClean="0"/>
              <a:t>Si, pour un écart de température de 15 °C, le flux de chaleur est égal à </a:t>
            </a:r>
            <a:r>
              <a:rPr lang="fr-FR" sz="2400" dirty="0" smtClean="0">
                <a:latin typeface="Arial" pitchFamily="34" charset="0"/>
                <a:cs typeface="Arial" pitchFamily="34" charset="0"/>
              </a:rPr>
              <a:t>φ</a:t>
            </a:r>
            <a:r>
              <a:rPr lang="fr-FR" sz="2400" dirty="0" smtClean="0"/>
              <a:t> , pour un écart de température de 30 °C (double), le flux de chaleur sera alors égal à 2</a:t>
            </a:r>
            <a:r>
              <a:rPr lang="fr-FR" sz="2400" dirty="0" smtClean="0">
                <a:latin typeface="Arial" pitchFamily="34" charset="0"/>
                <a:cs typeface="Arial" pitchFamily="34" charset="0"/>
              </a:rPr>
              <a:t> φ</a:t>
            </a:r>
            <a:r>
              <a:rPr lang="fr-FR" sz="2400" dirty="0" smtClean="0"/>
              <a:t>.</a:t>
            </a:r>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5122" name="Picture 2"/>
          <p:cNvPicPr>
            <a:picLocks noChangeAspect="1" noChangeArrowheads="1"/>
          </p:cNvPicPr>
          <p:nvPr/>
        </p:nvPicPr>
        <p:blipFill>
          <a:blip r:embed="rId2" cstate="print"/>
          <a:srcRect/>
          <a:stretch>
            <a:fillRect/>
          </a:stretch>
        </p:blipFill>
        <p:spPr bwMode="auto">
          <a:xfrm>
            <a:off x="251520" y="2924944"/>
            <a:ext cx="8663054"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6. Calcul du flux de chaleur</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r>
              <a:rPr lang="fr-FR" sz="2400" dirty="0" smtClean="0"/>
              <a:t>Le flux de chaleur qui passe à travers une paroi dépend de plusieurs paramètres : </a:t>
            </a:r>
          </a:p>
          <a:p>
            <a:pPr lvl="0" algn="just">
              <a:buNone/>
            </a:pPr>
            <a:r>
              <a:rPr lang="fr-FR" sz="2400" b="1" dirty="0" smtClean="0"/>
              <a:t>	- </a:t>
            </a:r>
            <a:r>
              <a:rPr lang="fr-FR" sz="2400" b="1" dirty="0" smtClean="0">
                <a:solidFill>
                  <a:srgbClr val="0070C0"/>
                </a:solidFill>
              </a:rPr>
              <a:t>La différence de température </a:t>
            </a:r>
            <a:r>
              <a:rPr lang="fr-FR" sz="2400" b="1" dirty="0" smtClean="0">
                <a:solidFill>
                  <a:srgbClr val="0070C0"/>
                </a:solidFill>
                <a:sym typeface="Symbol"/>
              </a:rPr>
              <a:t></a:t>
            </a:r>
            <a:r>
              <a:rPr lang="fr-FR" sz="2400" b="1" dirty="0" smtClean="0">
                <a:solidFill>
                  <a:srgbClr val="0070C0"/>
                </a:solidFill>
              </a:rPr>
              <a:t>T</a:t>
            </a:r>
            <a:r>
              <a:rPr lang="fr-FR" sz="2400" dirty="0" smtClean="0">
                <a:solidFill>
                  <a:srgbClr val="0070C0"/>
                </a:solidFill>
              </a:rPr>
              <a:t> </a:t>
            </a:r>
            <a:r>
              <a:rPr lang="fr-FR" sz="2400" dirty="0" smtClean="0"/>
              <a:t>entre l'extérieur et l'intérieur : plus la différence de température est importante et plus il y a de déperditions.</a:t>
            </a:r>
          </a:p>
          <a:p>
            <a:pPr lvl="0" algn="just">
              <a:buNone/>
            </a:pPr>
            <a:r>
              <a:rPr lang="fr-FR" sz="2400" b="1" dirty="0" smtClean="0"/>
              <a:t>	- </a:t>
            </a:r>
            <a:r>
              <a:rPr lang="fr-FR" sz="2400" b="1" dirty="0" smtClean="0">
                <a:solidFill>
                  <a:srgbClr val="0070C0"/>
                </a:solidFill>
              </a:rPr>
              <a:t>L'épaisseur</a:t>
            </a:r>
            <a:r>
              <a:rPr lang="fr-FR" sz="2400" dirty="0" smtClean="0"/>
              <a:t> e de la paroi : plus l'épaisseur est importante plus la paroi est isolante.</a:t>
            </a:r>
          </a:p>
          <a:p>
            <a:pPr lvl="0" algn="just">
              <a:buNone/>
            </a:pPr>
            <a:r>
              <a:rPr lang="fr-FR" sz="2400" b="1" dirty="0" smtClean="0"/>
              <a:t>	- </a:t>
            </a:r>
            <a:r>
              <a:rPr lang="fr-FR" sz="2400" b="1" dirty="0" smtClean="0">
                <a:solidFill>
                  <a:srgbClr val="0070C0"/>
                </a:solidFill>
              </a:rPr>
              <a:t>La conductivité </a:t>
            </a:r>
            <a:r>
              <a:rPr lang="fr-FR" sz="2400" dirty="0" smtClean="0"/>
              <a:t>λ du matériau : plus la conductivité lambda est faible et plus  la paroi est isolante.</a:t>
            </a:r>
          </a:p>
          <a:p>
            <a:pPr algn="ctr">
              <a:buNone/>
            </a:pPr>
            <a:r>
              <a:rPr lang="fr-FR" sz="2400" dirty="0" smtClean="0">
                <a:solidFill>
                  <a:srgbClr val="FF0000"/>
                </a:solidFill>
                <a:latin typeface="Arial" pitchFamily="34" charset="0"/>
                <a:cs typeface="Arial" pitchFamily="34" charset="0"/>
              </a:rPr>
              <a:t>φ</a:t>
            </a:r>
            <a:r>
              <a:rPr lang="fr-FR" sz="2400" b="1" dirty="0" smtClean="0">
                <a:solidFill>
                  <a:srgbClr val="FF0000"/>
                </a:solidFill>
              </a:rPr>
              <a:t> = λ.(</a:t>
            </a:r>
            <a:r>
              <a:rPr lang="fr-FR" sz="2400" b="1" dirty="0" smtClean="0">
                <a:solidFill>
                  <a:srgbClr val="FF0000"/>
                </a:solidFill>
                <a:sym typeface="Symbol"/>
              </a:rPr>
              <a:t></a:t>
            </a:r>
            <a:r>
              <a:rPr lang="fr-FR" sz="2400" b="1" dirty="0" smtClean="0">
                <a:solidFill>
                  <a:srgbClr val="FF0000"/>
                </a:solidFill>
              </a:rPr>
              <a:t>T/e) (</a:t>
            </a:r>
            <a:r>
              <a:rPr lang="fr-FR" sz="2400" dirty="0" smtClean="0">
                <a:solidFill>
                  <a:srgbClr val="FF0000"/>
                </a:solidFill>
                <a:latin typeface="Arial" pitchFamily="34" charset="0"/>
                <a:cs typeface="Arial" pitchFamily="34" charset="0"/>
              </a:rPr>
              <a:t>φ</a:t>
            </a:r>
            <a:r>
              <a:rPr lang="fr-FR" sz="2400" b="1" dirty="0" smtClean="0">
                <a:solidFill>
                  <a:srgbClr val="FF0000"/>
                </a:solidFill>
              </a:rPr>
              <a:t> est en W/m</a:t>
            </a:r>
            <a:r>
              <a:rPr lang="fr-FR" sz="2400" b="1" baseline="30000" dirty="0" smtClean="0">
                <a:solidFill>
                  <a:srgbClr val="FF0000"/>
                </a:solidFill>
              </a:rPr>
              <a:t>2</a:t>
            </a:r>
            <a:r>
              <a:rPr lang="fr-FR" sz="2400" b="1" dirty="0" smtClean="0">
                <a:solidFill>
                  <a:srgbClr val="FF0000"/>
                </a:solidFill>
              </a:rPr>
              <a:t>)</a:t>
            </a:r>
          </a:p>
          <a:p>
            <a:pPr algn="ctr"/>
            <a:endParaRPr lang="fr-FR" sz="2400" b="1" dirty="0" smtClean="0">
              <a:solidFill>
                <a:srgbClr val="FF0000"/>
              </a:solidFill>
            </a:endParaRPr>
          </a:p>
          <a:p>
            <a:r>
              <a:rPr lang="fr-FR" sz="2400" dirty="0" smtClean="0"/>
              <a:t>Pour perdre moins d'énergie il faut : </a:t>
            </a:r>
          </a:p>
          <a:p>
            <a:pPr lvl="0">
              <a:buNone/>
            </a:pPr>
            <a:r>
              <a:rPr lang="fr-FR" sz="2400" dirty="0" smtClean="0">
                <a:solidFill>
                  <a:srgbClr val="FF0000"/>
                </a:solidFill>
              </a:rPr>
              <a:t>	- Choisir un bon matériau isolant. </a:t>
            </a:r>
          </a:p>
          <a:p>
            <a:pPr lvl="0">
              <a:buNone/>
            </a:pPr>
            <a:r>
              <a:rPr lang="fr-FR" sz="2400" dirty="0" smtClean="0">
                <a:solidFill>
                  <a:srgbClr val="FF0000"/>
                </a:solidFill>
              </a:rPr>
              <a:t>	- Augmenter l'épaisseur de la paroi. </a:t>
            </a:r>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7. Coefficient de transmission surfacique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r>
              <a:rPr lang="fr-FR" sz="2400" b="1" u="sng" dirty="0" smtClean="0"/>
              <a:t>Le coefficient de transmission surfacique</a:t>
            </a:r>
            <a:r>
              <a:rPr lang="fr-FR" sz="2400" dirty="0" smtClean="0"/>
              <a:t> est utilisé pour caractériser une paroi avec tous ses composants. Aussi appelé ≪ coefficient de déperditions ≫, il représente le flux de chaleur passant à travers 1m</a:t>
            </a:r>
            <a:r>
              <a:rPr lang="fr-FR" sz="2400" baseline="30000" dirty="0" smtClean="0"/>
              <a:t>2</a:t>
            </a:r>
            <a:r>
              <a:rPr lang="fr-FR" sz="2400" dirty="0" smtClean="0"/>
              <a:t> de paroi pour une différence de température de 1°C entre les deux environnements séparés par la paroi. Il correspond à l’inverse de la résistance thermique totale de la paroi.</a:t>
            </a:r>
          </a:p>
          <a:p>
            <a:pPr algn="just"/>
            <a:endParaRPr lang="fr-FR" sz="2400" dirty="0" smtClean="0"/>
          </a:p>
          <a:p>
            <a:pPr algn="ctr">
              <a:buNone/>
            </a:pPr>
            <a:r>
              <a:rPr lang="fr-FR" sz="2400" b="1" dirty="0" smtClean="0">
                <a:solidFill>
                  <a:srgbClr val="FF0000"/>
                </a:solidFill>
              </a:rPr>
              <a:t>U = 1/(Résistance totale de la paroi )</a:t>
            </a:r>
          </a:p>
          <a:p>
            <a:r>
              <a:rPr lang="fr-FR" sz="2400" dirty="0" smtClean="0"/>
              <a:t>Symbole : U</a:t>
            </a:r>
          </a:p>
          <a:p>
            <a:r>
              <a:rPr lang="fr-FR" sz="2400" dirty="0" smtClean="0"/>
              <a:t>Unité : W/m</a:t>
            </a:r>
            <a:r>
              <a:rPr lang="fr-FR" sz="2400" baseline="30000" dirty="0" smtClean="0"/>
              <a:t>2</a:t>
            </a:r>
            <a:r>
              <a:rPr lang="fr-FR" sz="2400" dirty="0" smtClean="0"/>
              <a:t>.K</a:t>
            </a:r>
          </a:p>
          <a:p>
            <a:endParaRPr lang="fr-FR" sz="2400" dirty="0" smtClean="0"/>
          </a:p>
          <a:p>
            <a:pPr algn="just"/>
            <a:endParaRPr lang="fr-FR" sz="2400" dirty="0" smtClean="0"/>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7. Coefficient de transmission surfacique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r>
              <a:rPr lang="fr-FR" sz="2400" b="1" u="sng" dirty="0" smtClean="0">
                <a:solidFill>
                  <a:srgbClr val="0070C0"/>
                </a:solidFill>
              </a:rPr>
              <a:t>Exercice :</a:t>
            </a:r>
            <a:r>
              <a:rPr lang="fr-FR" sz="2400" b="1" dirty="0" smtClean="0">
                <a:solidFill>
                  <a:srgbClr val="0070C0"/>
                </a:solidFill>
              </a:rPr>
              <a:t> </a:t>
            </a:r>
          </a:p>
          <a:p>
            <a:pPr lvl="0" algn="just">
              <a:buNone/>
            </a:pPr>
            <a:r>
              <a:rPr lang="fr-FR" sz="2400" dirty="0" smtClean="0"/>
              <a:t>	1. Calculer le coefficient de transmission surfacique pour un mur en béton de 14 cm d’épaisseur non isolé. λ béton=1,7W/(</a:t>
            </a:r>
            <a:r>
              <a:rPr lang="fr-FR" sz="2400" dirty="0" err="1" smtClean="0"/>
              <a:t>m.K</a:t>
            </a:r>
            <a:r>
              <a:rPr lang="fr-FR" sz="2400" dirty="0" smtClean="0"/>
              <a:t>).</a:t>
            </a:r>
          </a:p>
          <a:p>
            <a:pPr algn="just">
              <a:buNone/>
            </a:pPr>
            <a:r>
              <a:rPr lang="fr-FR" sz="2400" dirty="0" smtClean="0"/>
              <a:t>	2. Calculer les déperditions de ce mur pour 100 m</a:t>
            </a:r>
            <a:r>
              <a:rPr lang="fr-FR" sz="2400" b="1" baseline="30000" dirty="0" smtClean="0"/>
              <a:t>2</a:t>
            </a:r>
            <a:r>
              <a:rPr lang="fr-FR" sz="2400" dirty="0" smtClean="0"/>
              <a:t> de paroi et pour 15 °C d’écart de température entre l’intérieur (20 °C) et l’extérieur (5 °C)</a:t>
            </a:r>
          </a:p>
          <a:p>
            <a:pPr lvl="0">
              <a:buNone/>
            </a:pPr>
            <a:endParaRPr lang="fr-FR" sz="2400" dirty="0" smtClean="0"/>
          </a:p>
          <a:p>
            <a:endParaRPr lang="fr-FR" sz="2400" dirty="0" smtClean="0"/>
          </a:p>
          <a:p>
            <a:pPr algn="just"/>
            <a:endParaRPr lang="fr-FR" sz="2400" dirty="0" smtClean="0"/>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6146" name="Picture 2"/>
          <p:cNvPicPr>
            <a:picLocks noChangeAspect="1" noChangeArrowheads="1"/>
          </p:cNvPicPr>
          <p:nvPr/>
        </p:nvPicPr>
        <p:blipFill>
          <a:blip r:embed="rId2" cstate="print"/>
          <a:srcRect l="6569" r="11427"/>
          <a:stretch>
            <a:fillRect/>
          </a:stretch>
        </p:blipFill>
        <p:spPr bwMode="auto">
          <a:xfrm>
            <a:off x="3347864" y="3501008"/>
            <a:ext cx="3300893" cy="3107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7. Coefficient de transmission surfacique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r>
              <a:rPr lang="fr-FR" sz="1800" b="1" u="sng" dirty="0" smtClean="0">
                <a:solidFill>
                  <a:srgbClr val="0070C0"/>
                </a:solidFill>
              </a:rPr>
              <a:t>Exercice :</a:t>
            </a:r>
            <a:r>
              <a:rPr lang="fr-FR" sz="1800" b="1" dirty="0" smtClean="0">
                <a:solidFill>
                  <a:srgbClr val="0070C0"/>
                </a:solidFill>
              </a:rPr>
              <a:t> </a:t>
            </a:r>
          </a:p>
          <a:p>
            <a:pPr lvl="0" algn="just">
              <a:buNone/>
            </a:pPr>
            <a:r>
              <a:rPr lang="fr-FR" sz="1800" dirty="0" smtClean="0"/>
              <a:t>	1. Calculer le coefficient de transmission surfacique Mur en béton, isolant laine de verre </a:t>
            </a:r>
            <a:r>
              <a:rPr lang="fr-FR" sz="1800" dirty="0" err="1" smtClean="0"/>
              <a:t>λ</a:t>
            </a:r>
            <a:r>
              <a:rPr lang="fr-FR" sz="1800" baseline="-25000" dirty="0" err="1" smtClean="0"/>
              <a:t>laine</a:t>
            </a:r>
            <a:r>
              <a:rPr lang="fr-FR" sz="1800" dirty="0" smtClean="0"/>
              <a:t> = 0,04 W/(</a:t>
            </a:r>
            <a:r>
              <a:rPr lang="fr-FR" sz="1800" dirty="0" err="1" smtClean="0"/>
              <a:t>m.K</a:t>
            </a:r>
            <a:r>
              <a:rPr lang="fr-FR" sz="1800" dirty="0" smtClean="0"/>
              <a:t>), parement en plâtre </a:t>
            </a:r>
            <a:r>
              <a:rPr lang="fr-FR" sz="1800" dirty="0" err="1" smtClean="0"/>
              <a:t>λ</a:t>
            </a:r>
            <a:r>
              <a:rPr lang="fr-FR" sz="1800" baseline="-25000" dirty="0" err="1" smtClean="0"/>
              <a:t>plâtre</a:t>
            </a:r>
            <a:r>
              <a:rPr lang="fr-FR" sz="1800" dirty="0" smtClean="0"/>
              <a:t> = 0,46 W/(</a:t>
            </a:r>
            <a:r>
              <a:rPr lang="fr-FR" sz="1800" dirty="0" err="1" smtClean="0"/>
              <a:t>m.K</a:t>
            </a:r>
            <a:r>
              <a:rPr lang="fr-FR" sz="1800" dirty="0" smtClean="0"/>
              <a:t>) et </a:t>
            </a:r>
            <a:r>
              <a:rPr lang="fr-FR" sz="1800" dirty="0" err="1" smtClean="0"/>
              <a:t>λ</a:t>
            </a:r>
            <a:r>
              <a:rPr lang="fr-FR" sz="1800" baseline="-25000" dirty="0" err="1" smtClean="0"/>
              <a:t>béton</a:t>
            </a:r>
            <a:r>
              <a:rPr lang="fr-FR" sz="1800" dirty="0" smtClean="0"/>
              <a:t>=1,7W/(</a:t>
            </a:r>
            <a:r>
              <a:rPr lang="fr-FR" sz="1800" dirty="0" err="1" smtClean="0"/>
              <a:t>m.K</a:t>
            </a:r>
            <a:r>
              <a:rPr lang="fr-FR" sz="1800" dirty="0" smtClean="0"/>
              <a:t>). </a:t>
            </a:r>
          </a:p>
          <a:p>
            <a:pPr algn="just">
              <a:buNone/>
            </a:pPr>
            <a:r>
              <a:rPr lang="fr-FR" sz="1800" dirty="0" smtClean="0"/>
              <a:t>	Chaque paroi génère des résistances superficielles en fonction de sa nature et du sens du flux de chaleur. Sur la base de normes européennes on prend comme valeur pour la Résistance d’échanges superficiels : 0,17m².K/W.</a:t>
            </a:r>
          </a:p>
          <a:p>
            <a:pPr lvl="0">
              <a:buNone/>
            </a:pPr>
            <a:endParaRPr lang="fr-FR" sz="1800" dirty="0" smtClean="0"/>
          </a:p>
          <a:p>
            <a:pPr lvl="0">
              <a:buNone/>
            </a:pPr>
            <a:r>
              <a:rPr lang="fr-FR" sz="1800" dirty="0" smtClean="0"/>
              <a:t>	2. Calculer les déperditions de ce mur pour 100 m</a:t>
            </a:r>
            <a:r>
              <a:rPr lang="fr-FR" sz="1800" baseline="30000" dirty="0" smtClean="0"/>
              <a:t>2</a:t>
            </a:r>
            <a:r>
              <a:rPr lang="fr-FR" sz="1800" dirty="0" smtClean="0"/>
              <a:t> de paroi et pour 15 °C d’écart de température entre l’intérieur (20 °C) et l’extérieur (5 °C</a:t>
            </a:r>
            <a:r>
              <a:rPr lang="fr-FR" sz="2000" dirty="0" smtClean="0"/>
              <a:t>)</a:t>
            </a:r>
          </a:p>
          <a:p>
            <a:pPr lvl="0">
              <a:buNone/>
            </a:pPr>
            <a:endParaRPr lang="fr-FR" sz="2400" dirty="0" smtClean="0"/>
          </a:p>
          <a:p>
            <a:endParaRPr lang="fr-FR" sz="2400" dirty="0" smtClean="0"/>
          </a:p>
          <a:p>
            <a:pPr algn="just"/>
            <a:endParaRPr lang="fr-FR" sz="2400" dirty="0" smtClean="0"/>
          </a:p>
          <a:p>
            <a:pPr>
              <a:buNone/>
            </a:pPr>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7170" name="Picture 2"/>
          <p:cNvPicPr>
            <a:picLocks noChangeAspect="1" noChangeArrowheads="1"/>
          </p:cNvPicPr>
          <p:nvPr/>
        </p:nvPicPr>
        <p:blipFill>
          <a:blip r:embed="rId2" cstate="print"/>
          <a:srcRect l="3111" t="4929"/>
          <a:stretch>
            <a:fillRect/>
          </a:stretch>
        </p:blipFill>
        <p:spPr bwMode="auto">
          <a:xfrm>
            <a:off x="3131840" y="4148085"/>
            <a:ext cx="3082156" cy="2709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1. Comment bien isoler une maison</a:t>
            </a:r>
            <a:endParaRPr lang="fr-FR" sz="2400" b="1" dirty="0">
              <a:solidFill>
                <a:srgbClr val="0000FF"/>
              </a:solidFill>
            </a:endParaRPr>
          </a:p>
        </p:txBody>
      </p:sp>
      <p:sp>
        <p:nvSpPr>
          <p:cNvPr id="3" name="Espace réservé du contenu 2"/>
          <p:cNvSpPr>
            <a:spLocks noGrp="1"/>
          </p:cNvSpPr>
          <p:nvPr>
            <p:ph idx="1"/>
          </p:nvPr>
        </p:nvSpPr>
        <p:spPr/>
        <p:txBody>
          <a:bodyPr>
            <a:normAutofit/>
          </a:bodyPr>
          <a:lstStyle/>
          <a:p>
            <a:pPr algn="just">
              <a:buNone/>
            </a:pPr>
            <a:endParaRPr lang="fr-FR" sz="2400" dirty="0" smtClean="0"/>
          </a:p>
          <a:p>
            <a:endParaRPr lang="fr-FR" dirty="0"/>
          </a:p>
        </p:txBody>
      </p:sp>
      <p:pic>
        <p:nvPicPr>
          <p:cNvPr id="2050" name="Image 1"/>
          <p:cNvPicPr>
            <a:picLocks noChangeAspect="1" noChangeArrowheads="1"/>
          </p:cNvPicPr>
          <p:nvPr/>
        </p:nvPicPr>
        <p:blipFill>
          <a:blip r:embed="rId2" cstate="print"/>
          <a:srcRect/>
          <a:stretch>
            <a:fillRect/>
          </a:stretch>
        </p:blipFill>
        <p:spPr bwMode="auto">
          <a:xfrm>
            <a:off x="1115616" y="1988840"/>
            <a:ext cx="6876829" cy="3888432"/>
          </a:xfrm>
          <a:prstGeom prst="rect">
            <a:avLst/>
          </a:prstGeom>
          <a:noFill/>
          <a:ln w="190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8. Analogie thermique / électrique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pic>
        <p:nvPicPr>
          <p:cNvPr id="8194" name="Picture 2" descr="Circuit électrique"/>
          <p:cNvPicPr>
            <a:picLocks noChangeAspect="1" noChangeArrowheads="1"/>
          </p:cNvPicPr>
          <p:nvPr/>
        </p:nvPicPr>
        <p:blipFill>
          <a:blip r:embed="rId2" cstate="print"/>
          <a:srcRect/>
          <a:stretch>
            <a:fillRect/>
          </a:stretch>
        </p:blipFill>
        <p:spPr bwMode="auto">
          <a:xfrm>
            <a:off x="899592" y="1484784"/>
            <a:ext cx="3067959" cy="1224136"/>
          </a:xfrm>
          <a:prstGeom prst="rect">
            <a:avLst/>
          </a:prstGeom>
          <a:noFill/>
          <a:ln w="9525">
            <a:noFill/>
            <a:miter lim="800000"/>
            <a:headEnd/>
            <a:tailEnd/>
          </a:ln>
        </p:spPr>
      </p:pic>
      <p:pic>
        <p:nvPicPr>
          <p:cNvPr id="8195" name="Picture 3" descr="Circuit thermique"/>
          <p:cNvPicPr>
            <a:picLocks noChangeAspect="1" noChangeArrowheads="1"/>
          </p:cNvPicPr>
          <p:nvPr/>
        </p:nvPicPr>
        <p:blipFill>
          <a:blip r:embed="rId3" cstate="print"/>
          <a:srcRect r="6348"/>
          <a:stretch>
            <a:fillRect/>
          </a:stretch>
        </p:blipFill>
        <p:spPr bwMode="auto">
          <a:xfrm>
            <a:off x="4932040" y="1556792"/>
            <a:ext cx="2771971" cy="1224136"/>
          </a:xfrm>
          <a:prstGeom prst="rect">
            <a:avLst/>
          </a:prstGeom>
          <a:noFill/>
          <a:ln w="9525">
            <a:noFill/>
            <a:miter lim="800000"/>
            <a:headEnd/>
            <a:tailEnd/>
          </a:ln>
        </p:spPr>
      </p:pic>
      <p:sp>
        <p:nvSpPr>
          <p:cNvPr id="7" name="Espace réservé du contenu 2"/>
          <p:cNvSpPr txBox="1">
            <a:spLocks/>
          </p:cNvSpPr>
          <p:nvPr/>
        </p:nvSpPr>
        <p:spPr>
          <a:xfrm>
            <a:off x="539552" y="2636912"/>
            <a:ext cx="8229600" cy="2295872"/>
          </a:xfrm>
          <a:prstGeom prst="rect">
            <a:avLst/>
          </a:prstGeom>
        </p:spPr>
        <p:txBody>
          <a:bodyPr vert="horz" lIns="91440" tIns="45720" rIns="91440" bIns="45720" rtlCol="0">
            <a:noAutofit/>
          </a:bodyPr>
          <a:lstStyle/>
          <a:p>
            <a:pPr algn="ctr"/>
            <a:r>
              <a:rPr lang="fr-FR" sz="2400" dirty="0" smtClean="0"/>
              <a:t>La tension est remplacée par  la température</a:t>
            </a:r>
          </a:p>
          <a:p>
            <a:pPr algn="ctr"/>
            <a:r>
              <a:rPr lang="fr-FR" sz="2400" dirty="0" smtClean="0"/>
              <a:t>Le courant remplacé par la puissance thermique Φ</a:t>
            </a:r>
          </a:p>
          <a:p>
            <a:pPr algn="ctr"/>
            <a:r>
              <a:rPr lang="fr-FR" sz="2400" dirty="0" smtClean="0"/>
              <a:t>La résistance électrique remplacée par la résistance thermique</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au 7"/>
          <p:cNvGraphicFramePr>
            <a:graphicFrameLocks noGrp="1"/>
          </p:cNvGraphicFramePr>
          <p:nvPr/>
        </p:nvGraphicFramePr>
        <p:xfrm>
          <a:off x="1619672" y="4149080"/>
          <a:ext cx="6096000" cy="2438400"/>
        </p:xfrm>
        <a:graphic>
          <a:graphicData uri="http://schemas.openxmlformats.org/drawingml/2006/table">
            <a:tbl>
              <a:tblPr/>
              <a:tblGrid>
                <a:gridCol w="2032416"/>
                <a:gridCol w="2030545"/>
                <a:gridCol w="2033039"/>
              </a:tblGrid>
              <a:tr h="269326">
                <a:tc>
                  <a:txBody>
                    <a:bodyPr/>
                    <a:lstStyle/>
                    <a:p>
                      <a:pPr algn="ctr">
                        <a:spcAft>
                          <a:spcPts val="0"/>
                        </a:spcAft>
                      </a:pPr>
                      <a:endParaRPr lang="fr-FR" sz="1600" kern="1000" dirty="0">
                        <a:latin typeface="Arial"/>
                        <a:ea typeface="Lucida Sans Unicode"/>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tabLst>
                          <a:tab pos="6743700" algn="l"/>
                        </a:tabLst>
                      </a:pPr>
                      <a:r>
                        <a:rPr lang="fr-FR" sz="1600" b="1" kern="1000">
                          <a:latin typeface="Arial"/>
                          <a:ea typeface="Lucida Sans Unicode"/>
                          <a:cs typeface="Times New Roman"/>
                        </a:rPr>
                        <a:t>Thermique</a:t>
                      </a:r>
                      <a:endParaRPr lang="fr-FR" sz="1600" kern="1000">
                        <a:latin typeface="Comic Sans MS"/>
                        <a:ea typeface="Lucida Sans Unicode"/>
                        <a:cs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kern="1000">
                          <a:latin typeface="Arial"/>
                          <a:ea typeface="Lucida Sans Unicode"/>
                        </a:rPr>
                        <a:t>Electrique</a:t>
                      </a:r>
                      <a:endParaRPr lang="fr-FR" sz="1600">
                        <a:latin typeface="Times New Roman"/>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39">
                <a:tc>
                  <a:txBody>
                    <a:bodyPr/>
                    <a:lstStyle/>
                    <a:p>
                      <a:pPr algn="ctr">
                        <a:lnSpc>
                          <a:spcPct val="150000"/>
                        </a:lnSpc>
                        <a:tabLst>
                          <a:tab pos="6743700" algn="l"/>
                        </a:tabLst>
                      </a:pPr>
                      <a:r>
                        <a:rPr lang="fr-FR" sz="1600" b="1" kern="1000">
                          <a:latin typeface="Arial"/>
                          <a:ea typeface="Lucida Sans Unicode"/>
                          <a:cs typeface="Times New Roman"/>
                        </a:rPr>
                        <a:t>Flux</a:t>
                      </a:r>
                      <a:endParaRPr lang="fr-FR" sz="1600" kern="1000">
                        <a:latin typeface="Comic Sans MS"/>
                        <a:ea typeface="Lucida Sans Unicode"/>
                        <a:cs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Flux de chaleur φ</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Courant i</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39">
                <a:tc>
                  <a:txBody>
                    <a:bodyPr/>
                    <a:lstStyle/>
                    <a:p>
                      <a:pPr algn="ctr">
                        <a:lnSpc>
                          <a:spcPct val="150000"/>
                        </a:lnSpc>
                        <a:tabLst>
                          <a:tab pos="6743700" algn="l"/>
                        </a:tabLst>
                      </a:pPr>
                      <a:r>
                        <a:rPr lang="fr-FR" sz="1600" b="1" kern="1000">
                          <a:latin typeface="Arial"/>
                          <a:ea typeface="Lucida Sans Unicode"/>
                          <a:cs typeface="Times New Roman"/>
                        </a:rPr>
                        <a:t>Résistance</a:t>
                      </a:r>
                      <a:endParaRPr lang="fr-FR" sz="1600" kern="1000">
                        <a:latin typeface="Comic Sans MS"/>
                        <a:ea typeface="Lucida Sans Unicode"/>
                        <a:cs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Résistance thermique R</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Résistance électrique R</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251">
                <a:tc>
                  <a:txBody>
                    <a:bodyPr/>
                    <a:lstStyle/>
                    <a:p>
                      <a:pPr algn="ctr">
                        <a:lnSpc>
                          <a:spcPct val="150000"/>
                        </a:lnSpc>
                        <a:tabLst>
                          <a:tab pos="6743700" algn="l"/>
                        </a:tabLst>
                      </a:pPr>
                      <a:r>
                        <a:rPr lang="fr-FR" sz="1600" b="1" kern="1000">
                          <a:latin typeface="Arial"/>
                          <a:ea typeface="Lucida Sans Unicode"/>
                          <a:cs typeface="Times New Roman"/>
                        </a:rPr>
                        <a:t>Conditions limites</a:t>
                      </a:r>
                      <a:endParaRPr lang="fr-FR" sz="1600" kern="1000">
                        <a:latin typeface="Comic Sans MS"/>
                        <a:ea typeface="Lucida Sans Unicode"/>
                        <a:cs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Différence de température</a:t>
                      </a:r>
                      <a:endParaRPr lang="fr-FR" sz="1600" dirty="0">
                        <a:latin typeface="Arial"/>
                        <a:ea typeface="Times New Roman"/>
                      </a:endParaRPr>
                    </a:p>
                    <a:p>
                      <a:pPr algn="ctr">
                        <a:spcAft>
                          <a:spcPts val="0"/>
                        </a:spcAft>
                      </a:pPr>
                      <a:r>
                        <a:rPr lang="fr-FR" sz="1600" dirty="0">
                          <a:solidFill>
                            <a:srgbClr val="FF0000"/>
                          </a:solidFill>
                          <a:latin typeface="Arial"/>
                          <a:ea typeface="Times New Roman"/>
                          <a:sym typeface="Symbol"/>
                        </a:rPr>
                        <a:t></a:t>
                      </a:r>
                      <a:r>
                        <a:rPr lang="fr-FR" sz="1600" dirty="0">
                          <a:solidFill>
                            <a:srgbClr val="FF0000"/>
                          </a:solidFill>
                          <a:latin typeface="Arial"/>
                          <a:ea typeface="Times New Roman"/>
                        </a:rPr>
                        <a:t>T = T</a:t>
                      </a:r>
                      <a:r>
                        <a:rPr lang="fr-FR" sz="1600" baseline="-25000" dirty="0">
                          <a:solidFill>
                            <a:srgbClr val="FF0000"/>
                          </a:solidFill>
                          <a:latin typeface="Arial"/>
                          <a:ea typeface="Times New Roman"/>
                        </a:rPr>
                        <a:t>int</a:t>
                      </a:r>
                      <a:r>
                        <a:rPr lang="fr-FR" sz="1600" dirty="0">
                          <a:solidFill>
                            <a:srgbClr val="FF0000"/>
                          </a:solidFill>
                          <a:latin typeface="Arial"/>
                          <a:ea typeface="Times New Roman"/>
                        </a:rPr>
                        <a:t>-</a:t>
                      </a:r>
                      <a:r>
                        <a:rPr lang="fr-FR" sz="1600" dirty="0" err="1">
                          <a:solidFill>
                            <a:srgbClr val="FF0000"/>
                          </a:solidFill>
                          <a:latin typeface="Arial"/>
                          <a:ea typeface="Times New Roman"/>
                        </a:rPr>
                        <a:t>T</a:t>
                      </a:r>
                      <a:r>
                        <a:rPr lang="fr-FR" sz="1600" baseline="-25000" dirty="0" err="1">
                          <a:solidFill>
                            <a:srgbClr val="FF0000"/>
                          </a:solidFill>
                          <a:latin typeface="Arial"/>
                          <a:ea typeface="Times New Roman"/>
                        </a:rPr>
                        <a:t>ext</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Différence de potentiel</a:t>
                      </a:r>
                      <a:endParaRPr lang="fr-FR" sz="1600" dirty="0">
                        <a:latin typeface="Arial"/>
                        <a:ea typeface="Times New Roman"/>
                      </a:endParaRPr>
                    </a:p>
                    <a:p>
                      <a:pPr algn="ctr">
                        <a:spcAft>
                          <a:spcPts val="0"/>
                        </a:spcAft>
                      </a:pPr>
                      <a:r>
                        <a:rPr lang="fr-FR" sz="1600" dirty="0">
                          <a:solidFill>
                            <a:srgbClr val="FF0000"/>
                          </a:solidFill>
                          <a:latin typeface="Arial"/>
                          <a:ea typeface="Times New Roman"/>
                          <a:sym typeface="Symbol"/>
                        </a:rPr>
                        <a:t></a:t>
                      </a:r>
                      <a:r>
                        <a:rPr lang="fr-FR" sz="1600" dirty="0">
                          <a:solidFill>
                            <a:srgbClr val="FF0000"/>
                          </a:solidFill>
                          <a:latin typeface="Arial"/>
                          <a:ea typeface="Times New Roman"/>
                        </a:rPr>
                        <a:t>V = V</a:t>
                      </a:r>
                      <a:r>
                        <a:rPr lang="fr-FR" sz="1600" baseline="-25000" dirty="0">
                          <a:solidFill>
                            <a:srgbClr val="FF0000"/>
                          </a:solidFill>
                          <a:latin typeface="Arial"/>
                          <a:ea typeface="Times New Roman"/>
                        </a:rPr>
                        <a:t>2</a:t>
                      </a:r>
                      <a:r>
                        <a:rPr lang="fr-FR" sz="1600" dirty="0">
                          <a:solidFill>
                            <a:srgbClr val="FF0000"/>
                          </a:solidFill>
                          <a:latin typeface="Arial"/>
                          <a:ea typeface="Times New Roman"/>
                        </a:rPr>
                        <a:t>-V</a:t>
                      </a:r>
                      <a:r>
                        <a:rPr lang="fr-FR" sz="1600" baseline="-25000" dirty="0">
                          <a:solidFill>
                            <a:srgbClr val="FF0000"/>
                          </a:solidFill>
                          <a:latin typeface="Arial"/>
                          <a:ea typeface="Times New Roman"/>
                        </a:rPr>
                        <a:t>1</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251">
                <a:tc>
                  <a:txBody>
                    <a:bodyPr/>
                    <a:lstStyle/>
                    <a:p>
                      <a:pPr algn="ctr">
                        <a:lnSpc>
                          <a:spcPct val="150000"/>
                        </a:lnSpc>
                        <a:tabLst>
                          <a:tab pos="6743700" algn="l"/>
                        </a:tabLst>
                      </a:pPr>
                      <a:r>
                        <a:rPr lang="fr-FR" sz="1600" b="1" kern="1000">
                          <a:latin typeface="Arial"/>
                          <a:ea typeface="Lucida Sans Unicode"/>
                          <a:cs typeface="Times New Roman"/>
                        </a:rPr>
                        <a:t>Équations</a:t>
                      </a:r>
                      <a:endParaRPr lang="fr-FR" sz="1600" kern="1000">
                        <a:latin typeface="Comic Sans MS"/>
                        <a:ea typeface="Lucida Sans Unicode"/>
                        <a:cs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a:solidFill>
                            <a:srgbClr val="FF0000"/>
                          </a:solidFill>
                          <a:latin typeface="Arial"/>
                          <a:ea typeface="Times New Roman"/>
                          <a:sym typeface="Symbol"/>
                        </a:rPr>
                        <a:t></a:t>
                      </a:r>
                      <a:r>
                        <a:rPr lang="fr-FR" sz="1600">
                          <a:solidFill>
                            <a:srgbClr val="FF0000"/>
                          </a:solidFill>
                          <a:latin typeface="Arial"/>
                          <a:ea typeface="Times New Roman"/>
                        </a:rPr>
                        <a:t>T = R.φ</a:t>
                      </a:r>
                      <a:endParaRPr lang="fr-FR" sz="160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dirty="0">
                          <a:solidFill>
                            <a:srgbClr val="FF0000"/>
                          </a:solidFill>
                          <a:latin typeface="Arial"/>
                          <a:ea typeface="Times New Roman"/>
                        </a:rPr>
                        <a:t>Loi d’Ohm</a:t>
                      </a:r>
                      <a:endParaRPr lang="fr-FR" sz="1600" dirty="0">
                        <a:latin typeface="Arial"/>
                        <a:ea typeface="Times New Roman"/>
                      </a:endParaRPr>
                    </a:p>
                    <a:p>
                      <a:pPr algn="ctr">
                        <a:spcAft>
                          <a:spcPts val="0"/>
                        </a:spcAft>
                      </a:pPr>
                      <a:r>
                        <a:rPr lang="fr-FR" sz="1600" dirty="0">
                          <a:solidFill>
                            <a:srgbClr val="FF0000"/>
                          </a:solidFill>
                          <a:latin typeface="Arial"/>
                          <a:ea typeface="Times New Roman"/>
                        </a:rPr>
                        <a:t>U = </a:t>
                      </a:r>
                      <a:r>
                        <a:rPr lang="fr-FR" sz="1600" dirty="0" err="1">
                          <a:solidFill>
                            <a:srgbClr val="FF0000"/>
                          </a:solidFill>
                          <a:latin typeface="Arial"/>
                          <a:ea typeface="Times New Roman"/>
                        </a:rPr>
                        <a:t>R.i</a:t>
                      </a:r>
                      <a:endParaRPr lang="fr-FR" sz="1600" dirty="0">
                        <a:latin typeface="Arial"/>
                        <a:ea typeface="Times New Roman"/>
                      </a:endParaRPr>
                    </a:p>
                  </a:txBody>
                  <a:tcPr marL="43641" marR="4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9 Association de résistances thermiques</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
        <p:nvSpPr>
          <p:cNvPr id="7" name="Espace réservé du contenu 2"/>
          <p:cNvSpPr txBox="1">
            <a:spLocks/>
          </p:cNvSpPr>
          <p:nvPr/>
        </p:nvSpPr>
        <p:spPr>
          <a:xfrm>
            <a:off x="539552" y="1412776"/>
            <a:ext cx="8229600" cy="2295872"/>
          </a:xfrm>
          <a:prstGeom prst="rect">
            <a:avLst/>
          </a:prstGeom>
        </p:spPr>
        <p:txBody>
          <a:bodyPr vert="horz" lIns="91440" tIns="45720" rIns="91440" bIns="45720" rtlCol="0">
            <a:noAutofit/>
          </a:bodyPr>
          <a:lstStyle/>
          <a:p>
            <a:r>
              <a:rPr lang="fr-FR" sz="2400" b="1" u="sng" dirty="0" smtClean="0">
                <a:solidFill>
                  <a:srgbClr val="0070C0"/>
                </a:solidFill>
              </a:rPr>
              <a:t>Association série</a:t>
            </a:r>
          </a:p>
          <a:p>
            <a:r>
              <a:rPr lang="fr-FR" sz="2400" dirty="0" smtClean="0"/>
              <a:t>Soit un mur composé de n couches de matériaux différents :</a:t>
            </a:r>
          </a:p>
          <a:p>
            <a:pPr algn="just"/>
            <a:r>
              <a:rPr lang="fr-FR" sz="2400" dirty="0" smtClean="0"/>
              <a:t>La résistance thermique totale du mur est égale à la somme des résistances thermiques de chaque matériau.</a:t>
            </a:r>
          </a:p>
          <a:p>
            <a:endParaRPr lang="fr-FR" sz="2400" b="1" u="sng" dirty="0" smtClean="0">
              <a:solidFill>
                <a:srgbClr val="0070C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1746" name="Image 1"/>
          <p:cNvPicPr>
            <a:picLocks noChangeAspect="1" noChangeArrowheads="1"/>
          </p:cNvPicPr>
          <p:nvPr/>
        </p:nvPicPr>
        <p:blipFill>
          <a:blip r:embed="rId2" cstate="print"/>
          <a:srcRect l="44862" t="88792" r="24017" b="4951"/>
          <a:stretch>
            <a:fillRect/>
          </a:stretch>
        </p:blipFill>
        <p:spPr bwMode="auto">
          <a:xfrm>
            <a:off x="1259632" y="3429000"/>
            <a:ext cx="4815344" cy="720080"/>
          </a:xfrm>
          <a:prstGeom prst="rect">
            <a:avLst/>
          </a:prstGeom>
          <a:noFill/>
          <a:ln w="9525">
            <a:noFill/>
            <a:miter lim="800000"/>
            <a:headEnd/>
            <a:tailEnd/>
          </a:ln>
        </p:spPr>
      </p:pic>
      <p:pic>
        <p:nvPicPr>
          <p:cNvPr id="31747" name="Image 1"/>
          <p:cNvPicPr>
            <a:picLocks noChangeAspect="1" noChangeArrowheads="1"/>
          </p:cNvPicPr>
          <p:nvPr/>
        </p:nvPicPr>
        <p:blipFill>
          <a:blip r:embed="rId2" cstate="print"/>
          <a:srcRect t="18320" r="56606" b="38113"/>
          <a:stretch>
            <a:fillRect/>
          </a:stretch>
        </p:blipFill>
        <p:spPr bwMode="auto">
          <a:xfrm>
            <a:off x="2555776" y="4221088"/>
            <a:ext cx="3106539" cy="23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9 Association de résistances thermiques</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
        <p:nvSpPr>
          <p:cNvPr id="7" name="Espace réservé du contenu 2"/>
          <p:cNvSpPr txBox="1">
            <a:spLocks/>
          </p:cNvSpPr>
          <p:nvPr/>
        </p:nvSpPr>
        <p:spPr>
          <a:xfrm>
            <a:off x="539552" y="1412776"/>
            <a:ext cx="8229600" cy="2295872"/>
          </a:xfrm>
          <a:prstGeom prst="rect">
            <a:avLst/>
          </a:prstGeom>
        </p:spPr>
        <p:txBody>
          <a:bodyPr vert="horz" lIns="91440" tIns="45720" rIns="91440" bIns="45720" rtlCol="0">
            <a:noAutofit/>
          </a:bodyPr>
          <a:lstStyle/>
          <a:p>
            <a:r>
              <a:rPr lang="fr-FR" sz="2400" b="1" u="sng" dirty="0" smtClean="0">
                <a:solidFill>
                  <a:srgbClr val="0070C0"/>
                </a:solidFill>
              </a:rPr>
              <a:t>Association parallèle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1748" name="Image 1"/>
          <p:cNvPicPr>
            <a:picLocks noChangeAspect="1" noChangeArrowheads="1"/>
          </p:cNvPicPr>
          <p:nvPr/>
        </p:nvPicPr>
        <p:blipFill>
          <a:blip r:embed="rId2" cstate="print"/>
          <a:srcRect l="1498" t="13052" r="2681" b="20320"/>
          <a:stretch>
            <a:fillRect/>
          </a:stretch>
        </p:blipFill>
        <p:spPr bwMode="auto">
          <a:xfrm>
            <a:off x="606425" y="2204864"/>
            <a:ext cx="8317834" cy="3960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10. Chaleur massique ou chaleur spécifique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
        <p:nvSpPr>
          <p:cNvPr id="7" name="Espace réservé du contenu 2"/>
          <p:cNvSpPr txBox="1">
            <a:spLocks/>
          </p:cNvSpPr>
          <p:nvPr/>
        </p:nvSpPr>
        <p:spPr>
          <a:xfrm>
            <a:off x="539552" y="1412776"/>
            <a:ext cx="8229600" cy="22958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763960" y="1205136"/>
            <a:ext cx="8229600" cy="5040560"/>
          </a:xfrm>
          <a:prstGeom prst="rect">
            <a:avLst/>
          </a:prstGeom>
        </p:spPr>
        <p:txBody>
          <a:bodyPr vert="horz" lIns="91440" tIns="45720" rIns="91440" bIns="45720" rtlCol="0">
            <a:noAutofit/>
          </a:bodyPr>
          <a:lstStyle/>
          <a:p>
            <a:r>
              <a:rPr lang="fr-FR" sz="2400" dirty="0" smtClean="0"/>
              <a:t>La chaleur massique représente la capacité d'un matériau à emmagasiner de la chaleur et à la restituer. </a:t>
            </a:r>
          </a:p>
          <a:p>
            <a:r>
              <a:rPr lang="fr-FR" sz="2400" dirty="0" smtClean="0"/>
              <a:t>Elle est déterminée par la quantité d'énergie à apporter par échange thermique pour élever d'un degré la température d'un matériau. </a:t>
            </a:r>
          </a:p>
          <a:p>
            <a:r>
              <a:rPr lang="fr-FR" sz="2400" dirty="0" smtClean="0"/>
              <a:t>L'unité s'exprime en J / (kg. K) (Joule par kilogramme-Kelvin).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au 8"/>
          <p:cNvGraphicFramePr>
            <a:graphicFrameLocks noGrp="1"/>
          </p:cNvGraphicFramePr>
          <p:nvPr/>
        </p:nvGraphicFramePr>
        <p:xfrm>
          <a:off x="611560" y="3501008"/>
          <a:ext cx="7848874" cy="3227923"/>
        </p:xfrm>
        <a:graphic>
          <a:graphicData uri="http://schemas.openxmlformats.org/drawingml/2006/table">
            <a:tbl>
              <a:tblPr/>
              <a:tblGrid>
                <a:gridCol w="1351576"/>
                <a:gridCol w="1569775"/>
                <a:gridCol w="1744020"/>
                <a:gridCol w="1744020"/>
                <a:gridCol w="1439483"/>
              </a:tblGrid>
              <a:tr h="441783">
                <a:tc rowSpan="2">
                  <a:txBody>
                    <a:bodyPr/>
                    <a:lstStyle/>
                    <a:p>
                      <a:pPr>
                        <a:spcAft>
                          <a:spcPts val="0"/>
                        </a:spcAft>
                      </a:pPr>
                      <a:endParaRPr lang="fr-FR" sz="10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1000">
                          <a:latin typeface="Arial"/>
                          <a:ea typeface="Times New Roman"/>
                        </a:rPr>
                        <a:t>Stockage de l'énergie</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1000">
                          <a:latin typeface="Arial"/>
                          <a:ea typeface="Times New Roman"/>
                        </a:rPr>
                        <a:t>Transfert de l'énergie</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928714">
                <a:tc vMerge="1">
                  <a:txBody>
                    <a:bodyPr/>
                    <a:lstStyle/>
                    <a:p>
                      <a:endParaRPr lang="fr-FR"/>
                    </a:p>
                  </a:txBody>
                  <a:tcPr/>
                </a:tc>
                <a:tc>
                  <a:txBody>
                    <a:bodyPr/>
                    <a:lstStyle/>
                    <a:p>
                      <a:pPr algn="ctr">
                        <a:spcAft>
                          <a:spcPts val="0"/>
                        </a:spcAft>
                      </a:pPr>
                      <a:r>
                        <a:rPr lang="fr-FR" sz="800">
                          <a:latin typeface="Arial"/>
                          <a:ea typeface="Times New Roman"/>
                        </a:rPr>
                        <a:t>Masse volumique kg/m²</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Chaleur massique J/kg/K</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Nombre de Joules nécessaires pour augmenter 1m</a:t>
                      </a:r>
                      <a:r>
                        <a:rPr lang="fr-FR" sz="800" baseline="30000">
                          <a:latin typeface="Arial"/>
                          <a:ea typeface="Times New Roman"/>
                        </a:rPr>
                        <a:t>3</a:t>
                      </a:r>
                      <a:r>
                        <a:rPr lang="fr-FR" sz="800">
                          <a:latin typeface="Arial"/>
                          <a:ea typeface="Times New Roman"/>
                        </a:rPr>
                        <a:t> de 1 degré</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Conductivité W/m/K</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Air</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1.2</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1005</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1206</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0.0262</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Laine de verre</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50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1030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51500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0.03</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Bois</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600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420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252000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0.15</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PVC</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1380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1004</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1385520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0.17</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Béton</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2400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880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2112000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2</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71">
                <a:tc>
                  <a:txBody>
                    <a:bodyPr/>
                    <a:lstStyle/>
                    <a:p>
                      <a:pPr algn="ctr">
                        <a:spcAft>
                          <a:spcPts val="0"/>
                        </a:spcAft>
                      </a:pPr>
                      <a:r>
                        <a:rPr lang="fr-FR" sz="800">
                          <a:latin typeface="Arial"/>
                          <a:ea typeface="Times New Roman"/>
                        </a:rPr>
                        <a:t>Verre</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2530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720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Arial"/>
                          <a:ea typeface="Times New Roman"/>
                        </a:rPr>
                        <a:t>1821600</a:t>
                      </a:r>
                      <a:endParaRPr lang="fr-FR"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dirty="0">
                          <a:latin typeface="Arial"/>
                          <a:ea typeface="Times New Roman"/>
                        </a:rPr>
                        <a:t>1</a:t>
                      </a:r>
                      <a:endParaRPr lang="fr-FR"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11. Chaleur massique et </a:t>
            </a:r>
            <a:r>
              <a:rPr lang="fr-FR" sz="2400" b="1" smtClean="0">
                <a:solidFill>
                  <a:srgbClr val="0000FF"/>
                </a:solidFill>
              </a:rPr>
              <a:t>inertie thermique</a:t>
            </a:r>
            <a:endParaRPr lang="fr-FR" sz="2400" b="1" dirty="0">
              <a:solidFill>
                <a:srgbClr val="0000FF"/>
              </a:solidFill>
            </a:endParaRPr>
          </a:p>
        </p:txBody>
      </p:sp>
      <p:sp>
        <p:nvSpPr>
          <p:cNvPr id="3" name="Espace réservé du contenu 2"/>
          <p:cNvSpPr>
            <a:spLocks noGrp="1"/>
          </p:cNvSpPr>
          <p:nvPr>
            <p:ph idx="1"/>
          </p:nvPr>
        </p:nvSpPr>
        <p:spPr>
          <a:xfrm>
            <a:off x="611560" y="1052736"/>
            <a:ext cx="8229600" cy="5040560"/>
          </a:xfrm>
        </p:spPr>
        <p:txBody>
          <a:bodyPr>
            <a:noAutofit/>
          </a:bodyPr>
          <a:lstStyle/>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
        <p:nvSpPr>
          <p:cNvPr id="7" name="Espace réservé du contenu 2"/>
          <p:cNvSpPr txBox="1">
            <a:spLocks/>
          </p:cNvSpPr>
          <p:nvPr/>
        </p:nvSpPr>
        <p:spPr>
          <a:xfrm>
            <a:off x="539552" y="1412776"/>
            <a:ext cx="8229600" cy="22958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763960" y="1205136"/>
            <a:ext cx="8229600" cy="5040560"/>
          </a:xfrm>
          <a:prstGeom prst="rect">
            <a:avLst/>
          </a:prstGeom>
        </p:spPr>
        <p:txBody>
          <a:bodyPr vert="horz" lIns="91440" tIns="45720" rIns="91440" bIns="45720" rtlCol="0">
            <a:noAutofit/>
          </a:bodyPr>
          <a:lstStyle/>
          <a:p>
            <a:pPr>
              <a:buFont typeface="Arial" pitchFamily="34" charset="0"/>
              <a:buChar char="•"/>
            </a:pPr>
            <a:r>
              <a:rPr lang="fr-FR" sz="2400" dirty="0" smtClean="0"/>
              <a:t> </a:t>
            </a:r>
            <a:r>
              <a:rPr lang="fr-FR" sz="2000" dirty="0" smtClean="0"/>
              <a:t>Dans la notion de </a:t>
            </a:r>
            <a:r>
              <a:rPr lang="fr-FR" sz="2000" b="1" dirty="0" smtClean="0">
                <a:solidFill>
                  <a:srgbClr val="0070C0"/>
                </a:solidFill>
              </a:rPr>
              <a:t>chaleur massique</a:t>
            </a:r>
            <a:r>
              <a:rPr lang="fr-FR" sz="2000" dirty="0" smtClean="0"/>
              <a:t>, il y a la notion de </a:t>
            </a:r>
            <a:r>
              <a:rPr lang="fr-FR" sz="2000" b="1" dirty="0" smtClean="0">
                <a:solidFill>
                  <a:srgbClr val="0070C0"/>
                </a:solidFill>
              </a:rPr>
              <a:t>stockage d’énergie</a:t>
            </a:r>
            <a:r>
              <a:rPr lang="fr-FR" sz="2000" dirty="0" smtClean="0"/>
              <a:t>, tout comme dans un condensateur.</a:t>
            </a:r>
          </a:p>
          <a:p>
            <a:r>
              <a:rPr lang="fr-FR" sz="2000" dirty="0" smtClean="0"/>
              <a:t>Il faut un certain temps d’ensoleillement pour chauffer une pierre, et une pierre reste encore chaude la nuit après un fort ensoleillement. La notion de constante de temps apparaît. En électricité la constante de temps </a:t>
            </a:r>
            <a:r>
              <a:rPr lang="fr-FR" sz="2000" dirty="0" smtClean="0"/>
              <a:t>t=</a:t>
            </a:r>
            <a:r>
              <a:rPr lang="fr-FR" sz="2000" dirty="0" err="1" smtClean="0"/>
              <a:t>RxC</a:t>
            </a:r>
            <a:r>
              <a:rPr lang="fr-FR" sz="2000" dirty="0" smtClean="0"/>
              <a:t> </a:t>
            </a:r>
            <a:r>
              <a:rPr lang="fr-FR" sz="2000" dirty="0" smtClean="0"/>
              <a:t>régit le système transitoire du condensateur, en thermique la constante de temps dépend du produit </a:t>
            </a:r>
            <a:r>
              <a:rPr lang="fr-FR" sz="2000" dirty="0" err="1" smtClean="0"/>
              <a:t>mxC</a:t>
            </a:r>
            <a:r>
              <a:rPr lang="fr-FR" sz="2000" dirty="0" smtClean="0"/>
              <a:t>, avec C la chaleur massique en J.Kg</a:t>
            </a:r>
            <a:r>
              <a:rPr lang="fr-FR" sz="2000" baseline="30000" dirty="0" smtClean="0"/>
              <a:t>-1</a:t>
            </a:r>
            <a:r>
              <a:rPr lang="fr-FR" sz="2000" dirty="0" smtClean="0"/>
              <a:t>.K</a:t>
            </a:r>
            <a:r>
              <a:rPr lang="fr-FR" sz="2000" baseline="30000" dirty="0" smtClean="0"/>
              <a:t>-1</a:t>
            </a:r>
            <a:r>
              <a:rPr lang="fr-FR" sz="2000" dirty="0" smtClean="0"/>
              <a:t> (ou chaleur spécifique) et  m la masse du corps.</a:t>
            </a:r>
          </a:p>
          <a:p>
            <a:pPr algn="just"/>
            <a:endParaRPr lang="fr-FR" sz="2000" dirty="0" smtClean="0"/>
          </a:p>
          <a:p>
            <a:pPr algn="just">
              <a:buFont typeface="Arial" pitchFamily="34" charset="0"/>
              <a:buChar char="•"/>
            </a:pPr>
            <a:r>
              <a:rPr lang="fr-FR" sz="2000" dirty="0" smtClean="0"/>
              <a:t> L'inertie thermique est la prédisposition d'un matériau à garder longtemps sa température initiale lorsqu'intervient une perturbation de cet équilibre thermique. Si la perturbation l'amène vers une nouvelle température d'équilibre, cette inertie thermique représente la "lenteur" avec laquelle ce nouveau point d'équilibre est atteint. </a:t>
            </a:r>
          </a:p>
          <a:p>
            <a:pPr algn="just"/>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4818" name="Picture 2"/>
          <p:cNvPicPr>
            <a:picLocks noChangeAspect="1" noChangeArrowheads="1"/>
          </p:cNvPicPr>
          <p:nvPr/>
        </p:nvPicPr>
        <p:blipFill>
          <a:blip r:embed="rId2" cstate="print"/>
          <a:srcRect/>
          <a:stretch>
            <a:fillRect/>
          </a:stretch>
        </p:blipFill>
        <p:spPr bwMode="auto">
          <a:xfrm>
            <a:off x="1403648" y="4293096"/>
            <a:ext cx="6520804" cy="1772816"/>
          </a:xfrm>
          <a:prstGeom prst="rect">
            <a:avLst/>
          </a:prstGeom>
          <a:noFill/>
          <a:ln w="12700">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checkerboard(across)">
                                      <p:cBhvr>
                                        <p:cTn id="7" dur="500"/>
                                        <p:tgtEl>
                                          <p:spTgt spid="8">
                                            <p:txEl>
                                              <p:pRg st="3" end="3"/>
                                            </p:txEl>
                                          </p:spTgt>
                                        </p:tgtEl>
                                      </p:cBhvr>
                                    </p:animEffect>
                                  </p:childTnLst>
                                </p:cTn>
                              </p:par>
                              <p:par>
                                <p:cTn id="8" presetID="5" presetClass="exit" presetSubtype="10" fill="hold" nodeType="withEffect">
                                  <p:stCondLst>
                                    <p:cond delay="0"/>
                                  </p:stCondLst>
                                  <p:childTnLst>
                                    <p:animEffect transition="out" filter="checkerboard(across)">
                                      <p:cBhvr>
                                        <p:cTn id="9" dur="500"/>
                                        <p:tgtEl>
                                          <p:spTgt spid="34818"/>
                                        </p:tgtEl>
                                      </p:cBhvr>
                                    </p:animEffect>
                                    <p:set>
                                      <p:cBhvr>
                                        <p:cTn id="10" dur="1" fill="hold">
                                          <p:stCondLst>
                                            <p:cond delay="499"/>
                                          </p:stCondLst>
                                        </p:cTn>
                                        <p:tgtEl>
                                          <p:spTgt spid="34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1. Comment bien isoler une maison</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r>
              <a:rPr lang="fr-FR" sz="1800" b="1" dirty="0" smtClean="0">
                <a:solidFill>
                  <a:srgbClr val="0070C0"/>
                </a:solidFill>
              </a:rPr>
              <a:t>Depuis 2011, qu’impose la réglementation lors de la vente d’une maison ?</a:t>
            </a:r>
          </a:p>
          <a:p>
            <a:pPr>
              <a:buNone/>
            </a:pPr>
            <a:r>
              <a:rPr lang="fr-FR" sz="1800" dirty="0" smtClean="0"/>
              <a:t>	Le Diagnostique de performance Energétique (DPE).</a:t>
            </a:r>
          </a:p>
          <a:p>
            <a:pPr>
              <a:buNone/>
            </a:pPr>
            <a:r>
              <a:rPr lang="fr-FR" sz="1800" dirty="0" smtClean="0"/>
              <a:t>	</a:t>
            </a:r>
          </a:p>
          <a:p>
            <a:r>
              <a:rPr lang="fr-FR" sz="1800" b="1" dirty="0" smtClean="0">
                <a:solidFill>
                  <a:srgbClr val="0070C0"/>
                </a:solidFill>
              </a:rPr>
              <a:t>Quel est le pourcentage de déperdition thermique sur :</a:t>
            </a:r>
          </a:p>
          <a:p>
            <a:pPr>
              <a:buNone/>
            </a:pPr>
            <a:r>
              <a:rPr lang="fr-FR" sz="1800" dirty="0" smtClean="0"/>
              <a:t>	-Le toit : 30%</a:t>
            </a:r>
          </a:p>
          <a:p>
            <a:pPr>
              <a:buNone/>
            </a:pPr>
            <a:r>
              <a:rPr lang="fr-FR" sz="1800" dirty="0" smtClean="0"/>
              <a:t>	-Les murs :25%</a:t>
            </a:r>
          </a:p>
          <a:p>
            <a:pPr>
              <a:buNone/>
            </a:pPr>
            <a:r>
              <a:rPr lang="fr-FR" sz="1800" dirty="0" smtClean="0"/>
              <a:t>	-Le sol :10%	</a:t>
            </a:r>
          </a:p>
          <a:p>
            <a:pPr>
              <a:buNone/>
            </a:pPr>
            <a:endParaRPr lang="fr-FR" sz="1800" dirty="0" smtClean="0"/>
          </a:p>
          <a:p>
            <a:r>
              <a:rPr lang="fr-FR" sz="1800" b="1" dirty="0" smtClean="0">
                <a:solidFill>
                  <a:srgbClr val="0070C0"/>
                </a:solidFill>
              </a:rPr>
              <a:t>Pourquoi ne faut-il pas </a:t>
            </a:r>
            <a:r>
              <a:rPr lang="fr-FR" sz="1800" b="1" dirty="0" err="1" smtClean="0">
                <a:solidFill>
                  <a:srgbClr val="0070C0"/>
                </a:solidFill>
              </a:rPr>
              <a:t>surisoler</a:t>
            </a:r>
            <a:r>
              <a:rPr lang="fr-FR" sz="1800" b="1" dirty="0" smtClean="0">
                <a:solidFill>
                  <a:srgbClr val="0070C0"/>
                </a:solidFill>
              </a:rPr>
              <a:t> une maison ?</a:t>
            </a:r>
          </a:p>
          <a:p>
            <a:pPr algn="just">
              <a:buNone/>
            </a:pPr>
            <a:r>
              <a:rPr lang="fr-FR" sz="1800" dirty="0" smtClean="0"/>
              <a:t>	Il vaut mieux isoler toutes les parois plutôt qu’une seule paroi car la chaleur finira par s’échapper par les endroits non isolés. Au-delà d’un certain seuil, le coût (des matériaux isolants) n’est plus amorti (la consommation d’énergie ne diminue plus)</a:t>
            </a:r>
          </a:p>
          <a:p>
            <a:pPr algn="just">
              <a:buNone/>
            </a:pPr>
            <a:endParaRPr lang="fr-FR" sz="1800" dirty="0" smtClean="0"/>
          </a:p>
          <a:p>
            <a:r>
              <a:rPr lang="fr-FR" sz="1800" b="1" dirty="0" smtClean="0">
                <a:solidFill>
                  <a:srgbClr val="0070C0"/>
                </a:solidFill>
              </a:rPr>
              <a:t>Comment agit un isolant ?</a:t>
            </a:r>
          </a:p>
          <a:p>
            <a:pPr>
              <a:buNone/>
            </a:pPr>
            <a:r>
              <a:rPr lang="fr-FR" sz="1800" dirty="0" smtClean="0"/>
              <a:t>	L’isolant oppose une résistance aux déperditions thermiques. 	</a:t>
            </a:r>
          </a:p>
          <a:p>
            <a:pPr>
              <a:buNone/>
            </a:pPr>
            <a:r>
              <a:rPr lang="fr-FR" sz="1800" dirty="0" smtClean="0"/>
              <a:t>	C’est ce que l’on appelle la résistance thermique R de l’isolant.</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7" dur="500"/>
                                        <p:tgtEl>
                                          <p:spTgt spid="3">
                                            <p:txEl>
                                              <p:pRg st="12" end="12"/>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1. Comment bien isoler une maison</a:t>
            </a:r>
            <a:endParaRPr lang="fr-FR" sz="2400" b="1" dirty="0">
              <a:solidFill>
                <a:srgbClr val="0000FF"/>
              </a:solidFill>
            </a:endParaRPr>
          </a:p>
        </p:txBody>
      </p:sp>
      <p:sp>
        <p:nvSpPr>
          <p:cNvPr id="3" name="Espace réservé du contenu 2"/>
          <p:cNvSpPr>
            <a:spLocks noGrp="1"/>
          </p:cNvSpPr>
          <p:nvPr>
            <p:ph idx="1"/>
          </p:nvPr>
        </p:nvSpPr>
        <p:spPr>
          <a:xfrm>
            <a:off x="611560" y="1124744"/>
            <a:ext cx="8229600" cy="5544616"/>
          </a:xfrm>
        </p:spPr>
        <p:txBody>
          <a:bodyPr>
            <a:noAutofit/>
          </a:bodyPr>
          <a:lstStyle/>
          <a:p>
            <a:r>
              <a:rPr lang="fr-FR" sz="1800" b="1" dirty="0" smtClean="0">
                <a:solidFill>
                  <a:srgbClr val="0070C0"/>
                </a:solidFill>
              </a:rPr>
              <a:t>De quels paramètres dépend la résistance thermique R ?</a:t>
            </a:r>
          </a:p>
          <a:p>
            <a:pPr>
              <a:buNone/>
            </a:pPr>
            <a:r>
              <a:rPr lang="fr-FR" sz="1800" dirty="0" smtClean="0"/>
              <a:t>	De l’épaisseur du matériau et du coefficient de conductivité thermique qui caractérise la capacité ou non à conduire la chaleur.	</a:t>
            </a:r>
          </a:p>
          <a:p>
            <a:pPr>
              <a:buNone/>
            </a:pPr>
            <a:endParaRPr lang="fr-FR" sz="1800" dirty="0" smtClean="0"/>
          </a:p>
          <a:p>
            <a:r>
              <a:rPr lang="fr-FR" sz="1800" b="1" dirty="0" smtClean="0">
                <a:solidFill>
                  <a:srgbClr val="0070C0"/>
                </a:solidFill>
              </a:rPr>
              <a:t>Pourquoi les économies d’énergie ne sont-elles pas proportionnelles à l’augmentation de la résistance thermique R ?</a:t>
            </a:r>
          </a:p>
          <a:p>
            <a:pPr>
              <a:buNone/>
            </a:pPr>
            <a:r>
              <a:rPr lang="fr-FR" sz="1800" dirty="0" smtClean="0"/>
              <a:t>	Les économies d’énergie saturent lorsque la résistance thermique atteint la valeur 3.</a:t>
            </a:r>
          </a:p>
          <a:p>
            <a:pPr>
              <a:buNone/>
            </a:pPr>
            <a:endParaRPr lang="fr-FR" sz="1800" dirty="0" smtClean="0"/>
          </a:p>
          <a:p>
            <a:r>
              <a:rPr lang="fr-FR" sz="1800" b="1" dirty="0" smtClean="0">
                <a:solidFill>
                  <a:srgbClr val="0070C0"/>
                </a:solidFill>
              </a:rPr>
              <a:t>Quelle est la valeur optimale de R ?.</a:t>
            </a:r>
          </a:p>
          <a:p>
            <a:pPr>
              <a:buNone/>
            </a:pPr>
            <a:r>
              <a:rPr lang="fr-FR" sz="1800" dirty="0" smtClean="0"/>
              <a:t>	R=3	</a:t>
            </a:r>
          </a:p>
          <a:p>
            <a:endParaRPr lang="fr-FR" sz="1800" dirty="0" smtClean="0"/>
          </a:p>
          <a:p>
            <a:r>
              <a:rPr lang="fr-FR" sz="1800" b="1" dirty="0" smtClean="0">
                <a:solidFill>
                  <a:srgbClr val="0070C0"/>
                </a:solidFill>
              </a:rPr>
              <a:t>Quelles recommandations doit-on suivre pour bien isoler une maison ?</a:t>
            </a:r>
          </a:p>
          <a:p>
            <a:pPr lvl="1"/>
            <a:r>
              <a:rPr lang="fr-FR" sz="1800" dirty="0" smtClean="0"/>
              <a:t>Ne pas sur-isoler </a:t>
            </a:r>
          </a:p>
          <a:p>
            <a:pPr lvl="1"/>
            <a:r>
              <a:rPr lang="fr-FR" sz="1800" dirty="0" smtClean="0"/>
              <a:t>Isoler progressivement toutes les parois, la toiture en priorité</a:t>
            </a:r>
          </a:p>
          <a:p>
            <a:pPr lvl="1"/>
            <a:r>
              <a:rPr lang="fr-FR" sz="1800" dirty="0" smtClean="0"/>
              <a:t>Utiliser un isolant étanche à l’air</a:t>
            </a:r>
          </a:p>
          <a:p>
            <a:pPr lvl="1"/>
            <a:r>
              <a:rPr lang="fr-FR" sz="1800" dirty="0" smtClean="0"/>
              <a:t>Respecter les prescriptions de pose.</a:t>
            </a:r>
          </a:p>
          <a:p>
            <a:pPr>
              <a:buNone/>
            </a:pPr>
            <a:endParaRPr lang="fr-FR" sz="18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2. Flux de chaleur</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b="1" dirty="0" smtClean="0">
                <a:solidFill>
                  <a:srgbClr val="0070C0"/>
                </a:solidFill>
              </a:rPr>
              <a:t>La chaleur</a:t>
            </a:r>
            <a:r>
              <a:rPr lang="fr-FR" sz="2400" dirty="0" smtClean="0">
                <a:solidFill>
                  <a:srgbClr val="0070C0"/>
                </a:solidFill>
              </a:rPr>
              <a:t> </a:t>
            </a:r>
            <a:r>
              <a:rPr lang="fr-FR" sz="2400" dirty="0" smtClean="0"/>
              <a:t>désigne l'énergie apportée à un corps qui a pour conséquence une augmentation de sa température. La chaleur va toujours de la température la plus chaude vers la température la plus froide.</a:t>
            </a:r>
          </a:p>
          <a:p>
            <a:r>
              <a:rPr lang="fr-FR" sz="2400" dirty="0" smtClean="0"/>
              <a:t>La chaleur peut se propager :</a:t>
            </a:r>
          </a:p>
          <a:p>
            <a:pPr lvl="1"/>
            <a:r>
              <a:rPr lang="fr-FR" sz="2400" dirty="0" smtClean="0"/>
              <a:t>par conduction</a:t>
            </a:r>
          </a:p>
          <a:p>
            <a:pPr lvl="1"/>
            <a:r>
              <a:rPr lang="fr-FR" sz="2400" dirty="0" smtClean="0"/>
              <a:t>par convection</a:t>
            </a:r>
          </a:p>
          <a:p>
            <a:pPr lvl="1"/>
            <a:r>
              <a:rPr lang="fr-FR" sz="2400" dirty="0" smtClean="0"/>
              <a:t>par rayonnement.</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grpSp>
        <p:nvGrpSpPr>
          <p:cNvPr id="1026" name="Group 2"/>
          <p:cNvGrpSpPr>
            <a:grpSpLocks/>
          </p:cNvGrpSpPr>
          <p:nvPr/>
        </p:nvGrpSpPr>
        <p:grpSpPr bwMode="auto">
          <a:xfrm>
            <a:off x="3995936" y="3933056"/>
            <a:ext cx="4709715" cy="2664296"/>
            <a:chOff x="2983" y="3059"/>
            <a:chExt cx="6732" cy="3909"/>
          </a:xfrm>
        </p:grpSpPr>
        <p:pic>
          <p:nvPicPr>
            <p:cNvPr id="1027" name="Image 1" descr="http://physique.haplosciences.net/conduction2.jpg"/>
            <p:cNvPicPr>
              <a:picLocks noChangeAspect="1" noChangeArrowheads="1"/>
            </p:cNvPicPr>
            <p:nvPr/>
          </p:nvPicPr>
          <p:blipFill>
            <a:blip r:embed="rId2" cstate="print"/>
            <a:srcRect l="2390" t="8879" r="2490" b="8246"/>
            <a:stretch>
              <a:fillRect/>
            </a:stretch>
          </p:blipFill>
          <p:spPr bwMode="auto">
            <a:xfrm>
              <a:off x="2983" y="3059"/>
              <a:ext cx="6732" cy="3909"/>
            </a:xfrm>
            <a:prstGeom prst="rect">
              <a:avLst/>
            </a:prstGeom>
            <a:noFill/>
            <a:ln w="9525">
              <a:noFill/>
              <a:miter lim="800000"/>
              <a:headEnd/>
              <a:tailEnd/>
            </a:ln>
          </p:spPr>
        </p:pic>
        <p:sp>
          <p:nvSpPr>
            <p:cNvPr id="1028" name="Text Box 4"/>
            <p:cNvSpPr txBox="1">
              <a:spLocks noChangeArrowheads="1"/>
            </p:cNvSpPr>
            <p:nvPr/>
          </p:nvSpPr>
          <p:spPr bwMode="auto">
            <a:xfrm>
              <a:off x="5538" y="6433"/>
              <a:ext cx="1637" cy="458"/>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Arial Narrow" pitchFamily="34" charset="0"/>
                </a:rPr>
                <a:t>Rayonnement</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heckerboard(across)">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2. Flux de chaleur</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dirty="0" smtClean="0"/>
              <a:t>La </a:t>
            </a:r>
            <a:r>
              <a:rPr lang="fr-FR" sz="2400" b="1" dirty="0" smtClean="0">
                <a:solidFill>
                  <a:srgbClr val="0070C0"/>
                </a:solidFill>
              </a:rPr>
              <a:t>conduction</a:t>
            </a:r>
            <a:r>
              <a:rPr lang="fr-FR" sz="2400" dirty="0" smtClean="0"/>
              <a:t> est la transmission d’énergie ou de chaleur par la matière même de la paroi (sa partie solide).Plus le matériau est isolant, moins il y a de conduction.	</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grpSp>
        <p:nvGrpSpPr>
          <p:cNvPr id="7" name="Group 2"/>
          <p:cNvGrpSpPr>
            <a:grpSpLocks/>
          </p:cNvGrpSpPr>
          <p:nvPr/>
        </p:nvGrpSpPr>
        <p:grpSpPr bwMode="auto">
          <a:xfrm>
            <a:off x="2123728" y="2996952"/>
            <a:ext cx="4709715" cy="2664296"/>
            <a:chOff x="2983" y="3059"/>
            <a:chExt cx="6732" cy="3909"/>
          </a:xfrm>
        </p:grpSpPr>
        <p:pic>
          <p:nvPicPr>
            <p:cNvPr id="8" name="Image 1" descr="http://physique.haplosciences.net/conduction2.jpg"/>
            <p:cNvPicPr>
              <a:picLocks noChangeAspect="1" noChangeArrowheads="1"/>
            </p:cNvPicPr>
            <p:nvPr/>
          </p:nvPicPr>
          <p:blipFill>
            <a:blip r:embed="rId2" cstate="print"/>
            <a:srcRect l="2390" t="8879" r="2490" b="8246"/>
            <a:stretch>
              <a:fillRect/>
            </a:stretch>
          </p:blipFill>
          <p:spPr bwMode="auto">
            <a:xfrm>
              <a:off x="2983" y="3059"/>
              <a:ext cx="6732" cy="3909"/>
            </a:xfrm>
            <a:prstGeom prst="rect">
              <a:avLst/>
            </a:prstGeom>
            <a:noFill/>
            <a:ln w="9525">
              <a:noFill/>
              <a:miter lim="800000"/>
              <a:headEnd/>
              <a:tailEnd/>
            </a:ln>
          </p:spPr>
        </p:pic>
        <p:sp>
          <p:nvSpPr>
            <p:cNvPr id="9" name="Text Box 4"/>
            <p:cNvSpPr txBox="1">
              <a:spLocks noChangeArrowheads="1"/>
            </p:cNvSpPr>
            <p:nvPr/>
          </p:nvSpPr>
          <p:spPr bwMode="auto">
            <a:xfrm>
              <a:off x="5538" y="6433"/>
              <a:ext cx="1637" cy="458"/>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Arial Narrow" pitchFamily="34" charset="0"/>
                </a:rPr>
                <a:t>Rayonnement</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2. Flux de chaleur</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dirty="0" smtClean="0"/>
              <a:t>La </a:t>
            </a:r>
            <a:r>
              <a:rPr lang="fr-FR" sz="2400" b="1" dirty="0" smtClean="0">
                <a:solidFill>
                  <a:srgbClr val="0070C0"/>
                </a:solidFill>
              </a:rPr>
              <a:t>convection</a:t>
            </a:r>
            <a:r>
              <a:rPr lang="fr-FR" sz="2400" dirty="0" smtClean="0"/>
              <a:t> est l’échange entre un corps gazeux et un autre corps, qu’il soit liquide, solide ou gazeux. Au niveau d’une paroi, c’est le mouvement de l’air provoqué quand la température de ce dernier est différente de celle de la paroi. Le local chauffé cède de la chaleur à la paroi par convection. </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grpSp>
        <p:nvGrpSpPr>
          <p:cNvPr id="4" name="Group 2"/>
          <p:cNvGrpSpPr>
            <a:grpSpLocks/>
          </p:cNvGrpSpPr>
          <p:nvPr/>
        </p:nvGrpSpPr>
        <p:grpSpPr bwMode="auto">
          <a:xfrm>
            <a:off x="2051720" y="3717032"/>
            <a:ext cx="4709715" cy="2664296"/>
            <a:chOff x="2983" y="3059"/>
            <a:chExt cx="6732" cy="3909"/>
          </a:xfrm>
        </p:grpSpPr>
        <p:pic>
          <p:nvPicPr>
            <p:cNvPr id="8" name="Image 1" descr="http://physique.haplosciences.net/conduction2.jpg"/>
            <p:cNvPicPr>
              <a:picLocks noChangeAspect="1" noChangeArrowheads="1"/>
            </p:cNvPicPr>
            <p:nvPr/>
          </p:nvPicPr>
          <p:blipFill>
            <a:blip r:embed="rId2" cstate="print"/>
            <a:srcRect l="2390" t="8879" r="2490" b="8246"/>
            <a:stretch>
              <a:fillRect/>
            </a:stretch>
          </p:blipFill>
          <p:spPr bwMode="auto">
            <a:xfrm>
              <a:off x="2983" y="3059"/>
              <a:ext cx="6732" cy="3909"/>
            </a:xfrm>
            <a:prstGeom prst="rect">
              <a:avLst/>
            </a:prstGeom>
            <a:noFill/>
            <a:ln w="9525">
              <a:noFill/>
              <a:miter lim="800000"/>
              <a:headEnd/>
              <a:tailEnd/>
            </a:ln>
          </p:spPr>
        </p:pic>
        <p:sp>
          <p:nvSpPr>
            <p:cNvPr id="9" name="Text Box 4"/>
            <p:cNvSpPr txBox="1">
              <a:spLocks noChangeArrowheads="1"/>
            </p:cNvSpPr>
            <p:nvPr/>
          </p:nvSpPr>
          <p:spPr bwMode="auto">
            <a:xfrm>
              <a:off x="5538" y="6433"/>
              <a:ext cx="1637" cy="458"/>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Arial Narrow" pitchFamily="34" charset="0"/>
                </a:rPr>
                <a:t>Rayonnement</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2. Flux de chaleur</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dirty="0" smtClean="0"/>
              <a:t>Le </a:t>
            </a:r>
            <a:r>
              <a:rPr lang="fr-FR" sz="2400" b="1" dirty="0" smtClean="0">
                <a:solidFill>
                  <a:srgbClr val="0070C0"/>
                </a:solidFill>
              </a:rPr>
              <a:t>rayonnement</a:t>
            </a:r>
            <a:r>
              <a:rPr lang="fr-FR" sz="2400" dirty="0" smtClean="0"/>
              <a:t> se manifeste quand des corps chauds émettent des rayons porteurs d’énergie (rayons infrarouges) qui sont absorbés par d’autres corps et alors transformés en chaleur. Plus le rayonnement est absorbé, plus il y a d'échanges thermiques.</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grpSp>
        <p:nvGrpSpPr>
          <p:cNvPr id="4" name="Group 2"/>
          <p:cNvGrpSpPr>
            <a:grpSpLocks/>
          </p:cNvGrpSpPr>
          <p:nvPr/>
        </p:nvGrpSpPr>
        <p:grpSpPr bwMode="auto">
          <a:xfrm>
            <a:off x="2123728" y="3717032"/>
            <a:ext cx="4709715" cy="2664296"/>
            <a:chOff x="2983" y="3059"/>
            <a:chExt cx="6732" cy="3909"/>
          </a:xfrm>
        </p:grpSpPr>
        <p:pic>
          <p:nvPicPr>
            <p:cNvPr id="8" name="Image 1" descr="http://physique.haplosciences.net/conduction2.jpg"/>
            <p:cNvPicPr>
              <a:picLocks noChangeAspect="1" noChangeArrowheads="1"/>
            </p:cNvPicPr>
            <p:nvPr/>
          </p:nvPicPr>
          <p:blipFill>
            <a:blip r:embed="rId2" cstate="print"/>
            <a:srcRect l="2390" t="8879" r="2490" b="8246"/>
            <a:stretch>
              <a:fillRect/>
            </a:stretch>
          </p:blipFill>
          <p:spPr bwMode="auto">
            <a:xfrm>
              <a:off x="2983" y="3059"/>
              <a:ext cx="6732" cy="3909"/>
            </a:xfrm>
            <a:prstGeom prst="rect">
              <a:avLst/>
            </a:prstGeom>
            <a:noFill/>
            <a:ln w="9525">
              <a:noFill/>
              <a:miter lim="800000"/>
              <a:headEnd/>
              <a:tailEnd/>
            </a:ln>
          </p:spPr>
        </p:pic>
        <p:sp>
          <p:nvSpPr>
            <p:cNvPr id="9" name="Text Box 4"/>
            <p:cNvSpPr txBox="1">
              <a:spLocks noChangeArrowheads="1"/>
            </p:cNvSpPr>
            <p:nvPr/>
          </p:nvSpPr>
          <p:spPr bwMode="auto">
            <a:xfrm>
              <a:off x="5538" y="6433"/>
              <a:ext cx="1637" cy="458"/>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Arial Narrow" pitchFamily="34" charset="0"/>
                </a:rPr>
                <a:t>Rayonnement</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0000FF"/>
                </a:solidFill>
              </a:rPr>
              <a:t>2. Flux de chaleur</a:t>
            </a:r>
            <a:endParaRPr lang="fr-FR" sz="2400" b="1" dirty="0">
              <a:solidFill>
                <a:srgbClr val="0000FF"/>
              </a:solidFill>
            </a:endParaRPr>
          </a:p>
        </p:txBody>
      </p:sp>
      <p:sp>
        <p:nvSpPr>
          <p:cNvPr id="3" name="Espace réservé du contenu 2"/>
          <p:cNvSpPr>
            <a:spLocks noGrp="1"/>
          </p:cNvSpPr>
          <p:nvPr>
            <p:ph idx="1"/>
          </p:nvPr>
        </p:nvSpPr>
        <p:spPr>
          <a:xfrm>
            <a:off x="611560" y="1628800"/>
            <a:ext cx="8229600" cy="5040560"/>
          </a:xfrm>
        </p:spPr>
        <p:txBody>
          <a:bodyPr>
            <a:noAutofit/>
          </a:bodyPr>
          <a:lstStyle/>
          <a:p>
            <a:pPr algn="just"/>
            <a:r>
              <a:rPr lang="fr-FR" sz="2400" dirty="0" smtClean="0"/>
              <a:t>Il existe une analogie entre </a:t>
            </a:r>
            <a:r>
              <a:rPr lang="fr-FR" sz="2400" b="1" dirty="0" smtClean="0"/>
              <a:t>le transfert d’énergie thermique et le transfert d’énergie électrique</a:t>
            </a:r>
            <a:r>
              <a:rPr lang="fr-FR" sz="2400" dirty="0" smtClean="0"/>
              <a:t>. Le déplacement de charges électriques peut s’effectuer par deux modes : soit par contact et l’énergie électrique se transporte sous forme de courant, soit à distance sous forme d’onde électromagnétique. Le transfert de chaleur peut, lui aussi, se produire sous deux formes semblables :</a:t>
            </a:r>
          </a:p>
          <a:p>
            <a:pPr lvl="0">
              <a:buNone/>
            </a:pPr>
            <a:r>
              <a:rPr lang="fr-FR" sz="2400" dirty="0" smtClean="0"/>
              <a:t>	- par contact : </a:t>
            </a:r>
            <a:r>
              <a:rPr lang="fr-FR" sz="2400" dirty="0" smtClean="0">
                <a:solidFill>
                  <a:srgbClr val="FF0000"/>
                </a:solidFill>
              </a:rPr>
              <a:t>c’est la conduction thermique</a:t>
            </a:r>
          </a:p>
          <a:p>
            <a:pPr lvl="0">
              <a:buNone/>
            </a:pPr>
            <a:r>
              <a:rPr lang="fr-FR" sz="2400" dirty="0" smtClean="0"/>
              <a:t>	- à distance : </a:t>
            </a:r>
            <a:r>
              <a:rPr lang="fr-FR" sz="2400" dirty="0" smtClean="0">
                <a:solidFill>
                  <a:srgbClr val="FF0000"/>
                </a:solidFill>
              </a:rPr>
              <a:t>c’est le rayonnement thermique</a:t>
            </a:r>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a:p>
            <a:pPr algn="just"/>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999</Words>
  <Application>Microsoft Office PowerPoint</Application>
  <PresentationFormat>Affichage à l'écran (4:3)</PresentationFormat>
  <Paragraphs>358</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Les principes de la thermique</vt:lpstr>
      <vt:lpstr>1. Comment bien isoler une maison</vt:lpstr>
      <vt:lpstr>1. Comment bien isoler une maison</vt:lpstr>
      <vt:lpstr>1. Comment bien isoler une maison</vt:lpstr>
      <vt:lpstr>2. Flux de chaleur</vt:lpstr>
      <vt:lpstr>2. Flux de chaleur</vt:lpstr>
      <vt:lpstr>2. Flux de chaleur</vt:lpstr>
      <vt:lpstr>2. Flux de chaleur</vt:lpstr>
      <vt:lpstr>2. Flux de chaleur</vt:lpstr>
      <vt:lpstr>3. Energie et puissance</vt:lpstr>
      <vt:lpstr>4. La conductivité thermique</vt:lpstr>
      <vt:lpstr>5. Résistance thermique</vt:lpstr>
      <vt:lpstr>5. Résistance thermique</vt:lpstr>
      <vt:lpstr>6. Calcul du flux de chaleur</vt:lpstr>
      <vt:lpstr>6. Calcul du flux de chaleur</vt:lpstr>
      <vt:lpstr>6. Calcul du flux de chaleur</vt:lpstr>
      <vt:lpstr>7. Coefficient de transmission surfacique</vt:lpstr>
      <vt:lpstr>7. Coefficient de transmission surfacique</vt:lpstr>
      <vt:lpstr>7. Coefficient de transmission surfacique</vt:lpstr>
      <vt:lpstr>8. Analogie thermique / électrique</vt:lpstr>
      <vt:lpstr>9 Association de résistances thermiques</vt:lpstr>
      <vt:lpstr>9 Association de résistances thermiques</vt:lpstr>
      <vt:lpstr>10. Chaleur massique ou chaleur spécifique</vt:lpstr>
      <vt:lpstr>11. Chaleur massique et inertie thermique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Grandeurs et unités liées à l’énergie</dc:title>
  <dc:creator>Launay</dc:creator>
  <cp:lastModifiedBy>Launay</cp:lastModifiedBy>
  <cp:revision>29</cp:revision>
  <dcterms:created xsi:type="dcterms:W3CDTF">2013-08-29T08:41:52Z</dcterms:created>
  <dcterms:modified xsi:type="dcterms:W3CDTF">2014-09-07T10:21:23Z</dcterms:modified>
</cp:coreProperties>
</file>