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52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47595-C732-4A9F-8FD1-80117D975917}" type="datetimeFigureOut">
              <a:rPr lang="fr-FR" smtClean="0"/>
              <a:t>21/10/2011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175352-8B19-47E1-B1CE-0AE8F3226E5F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47595-C732-4A9F-8FD1-80117D975917}" type="datetimeFigureOut">
              <a:rPr lang="fr-FR" smtClean="0"/>
              <a:t>21/10/2011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175352-8B19-47E1-B1CE-0AE8F3226E5F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47595-C732-4A9F-8FD1-80117D975917}" type="datetimeFigureOut">
              <a:rPr lang="fr-FR" smtClean="0"/>
              <a:t>21/10/2011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175352-8B19-47E1-B1CE-0AE8F3226E5F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47595-C732-4A9F-8FD1-80117D975917}" type="datetimeFigureOut">
              <a:rPr lang="fr-FR" smtClean="0"/>
              <a:t>21/10/2011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175352-8B19-47E1-B1CE-0AE8F3226E5F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47595-C732-4A9F-8FD1-80117D975917}" type="datetimeFigureOut">
              <a:rPr lang="fr-FR" smtClean="0"/>
              <a:t>21/10/2011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175352-8B19-47E1-B1CE-0AE8F3226E5F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47595-C732-4A9F-8FD1-80117D975917}" type="datetimeFigureOut">
              <a:rPr lang="fr-FR" smtClean="0"/>
              <a:t>21/10/2011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175352-8B19-47E1-B1CE-0AE8F3226E5F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47595-C732-4A9F-8FD1-80117D975917}" type="datetimeFigureOut">
              <a:rPr lang="fr-FR" smtClean="0"/>
              <a:t>21/10/2011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175352-8B19-47E1-B1CE-0AE8F3226E5F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47595-C732-4A9F-8FD1-80117D975917}" type="datetimeFigureOut">
              <a:rPr lang="fr-FR" smtClean="0"/>
              <a:t>21/10/2011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175352-8B19-47E1-B1CE-0AE8F3226E5F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47595-C732-4A9F-8FD1-80117D975917}" type="datetimeFigureOut">
              <a:rPr lang="fr-FR" smtClean="0"/>
              <a:t>21/10/2011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175352-8B19-47E1-B1CE-0AE8F3226E5F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47595-C732-4A9F-8FD1-80117D975917}" type="datetimeFigureOut">
              <a:rPr lang="fr-FR" smtClean="0"/>
              <a:t>21/10/2011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175352-8B19-47E1-B1CE-0AE8F3226E5F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47595-C732-4A9F-8FD1-80117D975917}" type="datetimeFigureOut">
              <a:rPr lang="fr-FR" smtClean="0"/>
              <a:t>21/10/2011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175352-8B19-47E1-B1CE-0AE8F3226E5F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847595-C732-4A9F-8FD1-80117D975917}" type="datetimeFigureOut">
              <a:rPr lang="fr-FR" smtClean="0"/>
              <a:t>21/10/2011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175352-8B19-47E1-B1CE-0AE8F3226E5F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gif"/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gif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fr-FR" sz="6600" b="1" dirty="0" smtClean="0">
                <a:solidFill>
                  <a:srgbClr val="FF0000"/>
                </a:solidFill>
              </a:rPr>
              <a:t>Les capteurs</a:t>
            </a:r>
            <a:endParaRPr lang="fr-FR" sz="6600" b="1" dirty="0">
              <a:solidFill>
                <a:srgbClr val="FF0000"/>
              </a:solidFill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11714" t="36118" r="34943" b="27904"/>
          <a:stretch>
            <a:fillRect/>
          </a:stretch>
        </p:blipFill>
        <p:spPr bwMode="auto">
          <a:xfrm>
            <a:off x="3995936" y="4293096"/>
            <a:ext cx="4732539" cy="23973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Picture 4" descr="http://www.schneider-electric.be/images/pictures/local/osisense/interrupteurs-de-position-osisense-xc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536" y="260648"/>
            <a:ext cx="3960440" cy="1773813"/>
          </a:xfrm>
          <a:prstGeom prst="rect">
            <a:avLst/>
          </a:prstGeom>
          <a:noFill/>
        </p:spPr>
      </p:pic>
      <p:pic>
        <p:nvPicPr>
          <p:cNvPr id="1030" name="Picture 6" descr="http://www.zoneindustrie.com/var/plain_site/storage/images/entreprises/keyence_france/cellule_photoelectrique__1/1623789-1-fre-FR/cellule_photoelectrique_large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23528" y="3606333"/>
            <a:ext cx="2736304" cy="3063027"/>
          </a:xfrm>
          <a:prstGeom prst="rect">
            <a:avLst/>
          </a:prstGeom>
          <a:noFill/>
        </p:spPr>
      </p:pic>
      <p:pic>
        <p:nvPicPr>
          <p:cNvPr id="1032" name="Picture 8" descr="http://ldv93.lyc.ac-creteil.fr/spip/local/cache-vignettes/L135xH91/ils-2-28c7e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067572" y="188640"/>
            <a:ext cx="2670623" cy="1800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8504" name="Rectangle 7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grpSp>
        <p:nvGrpSpPr>
          <p:cNvPr id="18433" name="Group 1"/>
          <p:cNvGrpSpPr>
            <a:grpSpLocks noChangeAspect="1"/>
          </p:cNvGrpSpPr>
          <p:nvPr/>
        </p:nvGrpSpPr>
        <p:grpSpPr bwMode="auto">
          <a:xfrm>
            <a:off x="2195736" y="233571"/>
            <a:ext cx="5040560" cy="6147757"/>
            <a:chOff x="2407" y="4234"/>
            <a:chExt cx="15808" cy="13635"/>
          </a:xfrm>
        </p:grpSpPr>
        <p:sp>
          <p:nvSpPr>
            <p:cNvPr id="18503" name="AutoShape 71"/>
            <p:cNvSpPr>
              <a:spLocks noChangeAspect="1" noChangeArrowheads="1" noTextEdit="1"/>
            </p:cNvSpPr>
            <p:nvPr/>
          </p:nvSpPr>
          <p:spPr bwMode="auto">
            <a:xfrm>
              <a:off x="2407" y="4234"/>
              <a:ext cx="15808" cy="13635"/>
            </a:xfrm>
            <a:prstGeom prst="rect">
              <a:avLst/>
            </a:prstGeom>
            <a:noFill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500"/>
            </a:p>
          </p:txBody>
        </p:sp>
        <p:sp>
          <p:nvSpPr>
            <p:cNvPr id="18502" name="Oval 70"/>
            <p:cNvSpPr>
              <a:spLocks noChangeArrowheads="1"/>
            </p:cNvSpPr>
            <p:nvPr/>
          </p:nvSpPr>
          <p:spPr bwMode="auto">
            <a:xfrm>
              <a:off x="2872" y="4640"/>
              <a:ext cx="1749" cy="896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500"/>
            </a:p>
          </p:txBody>
        </p:sp>
        <p:sp>
          <p:nvSpPr>
            <p:cNvPr id="18501" name="Text Box 69"/>
            <p:cNvSpPr txBox="1">
              <a:spLocks noChangeArrowheads="1"/>
            </p:cNvSpPr>
            <p:nvPr/>
          </p:nvSpPr>
          <p:spPr bwMode="auto">
            <a:xfrm>
              <a:off x="2992" y="4804"/>
              <a:ext cx="1658" cy="6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61440" tIns="30720" rIns="61440" bIns="30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Objet à détecter</a:t>
              </a:r>
              <a:endParaRPr kumimoji="0" lang="fr-FR" sz="5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grpSp>
          <p:nvGrpSpPr>
            <p:cNvPr id="18498" name="Group 66"/>
            <p:cNvGrpSpPr>
              <a:grpSpLocks/>
            </p:cNvGrpSpPr>
            <p:nvPr/>
          </p:nvGrpSpPr>
          <p:grpSpPr bwMode="auto">
            <a:xfrm>
              <a:off x="2499" y="5895"/>
              <a:ext cx="2540" cy="1599"/>
              <a:chOff x="2499" y="5895"/>
              <a:chExt cx="2540" cy="1599"/>
            </a:xfrm>
          </p:grpSpPr>
          <p:sp>
            <p:nvSpPr>
              <p:cNvPr id="18500" name="AutoShape 68"/>
              <p:cNvSpPr>
                <a:spLocks noChangeArrowheads="1"/>
              </p:cNvSpPr>
              <p:nvPr/>
            </p:nvSpPr>
            <p:spPr bwMode="auto">
              <a:xfrm>
                <a:off x="2499" y="5895"/>
                <a:ext cx="2540" cy="1599"/>
              </a:xfrm>
              <a:prstGeom prst="diamond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500"/>
              </a:p>
            </p:txBody>
          </p:sp>
          <p:sp>
            <p:nvSpPr>
              <p:cNvPr id="18499" name="Text Box 67"/>
              <p:cNvSpPr txBox="1">
                <a:spLocks noChangeArrowheads="1"/>
              </p:cNvSpPr>
              <p:nvPr/>
            </p:nvSpPr>
            <p:spPr bwMode="auto">
              <a:xfrm>
                <a:off x="2858" y="6059"/>
                <a:ext cx="1987" cy="127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61440" tIns="30720" rIns="61440" bIns="30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5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ea typeface="Times New Roman" pitchFamily="18" charset="0"/>
                  </a:rPr>
                  <a:t>L’objet est-il solide ?</a:t>
                </a:r>
                <a:endParaRPr kumimoji="0" lang="fr-FR" sz="5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</p:grpSp>
        <p:grpSp>
          <p:nvGrpSpPr>
            <p:cNvPr id="18495" name="Group 63"/>
            <p:cNvGrpSpPr>
              <a:grpSpLocks/>
            </p:cNvGrpSpPr>
            <p:nvPr/>
          </p:nvGrpSpPr>
          <p:grpSpPr bwMode="auto">
            <a:xfrm>
              <a:off x="2544" y="7852"/>
              <a:ext cx="2540" cy="1598"/>
              <a:chOff x="2499" y="5895"/>
              <a:chExt cx="2540" cy="1599"/>
            </a:xfrm>
          </p:grpSpPr>
          <p:sp>
            <p:nvSpPr>
              <p:cNvPr id="18497" name="AutoShape 65"/>
              <p:cNvSpPr>
                <a:spLocks noChangeArrowheads="1"/>
              </p:cNvSpPr>
              <p:nvPr/>
            </p:nvSpPr>
            <p:spPr bwMode="auto">
              <a:xfrm>
                <a:off x="2499" y="5895"/>
                <a:ext cx="2540" cy="1599"/>
              </a:xfrm>
              <a:prstGeom prst="diamond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500"/>
              </a:p>
            </p:txBody>
          </p:sp>
          <p:sp>
            <p:nvSpPr>
              <p:cNvPr id="18496" name="Text Box 64"/>
              <p:cNvSpPr txBox="1">
                <a:spLocks noChangeArrowheads="1"/>
              </p:cNvSpPr>
              <p:nvPr/>
            </p:nvSpPr>
            <p:spPr bwMode="auto">
              <a:xfrm>
                <a:off x="2858" y="6059"/>
                <a:ext cx="1987" cy="127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61440" tIns="30720" rIns="61440" bIns="30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5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ea typeface="Times New Roman" pitchFamily="18" charset="0"/>
                  </a:rPr>
                  <a:t>Le contact du détecteur avec l’objet est-il possible ?</a:t>
                </a:r>
                <a:endParaRPr kumimoji="0" lang="fr-FR" sz="5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</p:grpSp>
        <p:grpSp>
          <p:nvGrpSpPr>
            <p:cNvPr id="18492" name="Group 60"/>
            <p:cNvGrpSpPr>
              <a:grpSpLocks/>
            </p:cNvGrpSpPr>
            <p:nvPr/>
          </p:nvGrpSpPr>
          <p:grpSpPr bwMode="auto">
            <a:xfrm>
              <a:off x="7961" y="14070"/>
              <a:ext cx="2539" cy="1598"/>
              <a:chOff x="2499" y="5895"/>
              <a:chExt cx="2540" cy="1599"/>
            </a:xfrm>
          </p:grpSpPr>
          <p:sp>
            <p:nvSpPr>
              <p:cNvPr id="18494" name="AutoShape 62"/>
              <p:cNvSpPr>
                <a:spLocks noChangeArrowheads="1"/>
              </p:cNvSpPr>
              <p:nvPr/>
            </p:nvSpPr>
            <p:spPr bwMode="auto">
              <a:xfrm>
                <a:off x="2499" y="5895"/>
                <a:ext cx="2540" cy="1599"/>
              </a:xfrm>
              <a:prstGeom prst="diamond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500"/>
              </a:p>
            </p:txBody>
          </p:sp>
          <p:sp>
            <p:nvSpPr>
              <p:cNvPr id="18493" name="Text Box 61"/>
              <p:cNvSpPr txBox="1">
                <a:spLocks noChangeArrowheads="1"/>
              </p:cNvSpPr>
              <p:nvPr/>
            </p:nvSpPr>
            <p:spPr bwMode="auto">
              <a:xfrm>
                <a:off x="2858" y="6059"/>
                <a:ext cx="1987" cy="127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61440" tIns="30720" rIns="61440" bIns="30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5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ea typeface="Times New Roman" pitchFamily="18" charset="0"/>
                  </a:rPr>
                  <a:t>L’espace de montage du détecteur est-il important ?</a:t>
                </a:r>
                <a:endParaRPr kumimoji="0" lang="fr-FR" sz="5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</p:grpSp>
        <p:grpSp>
          <p:nvGrpSpPr>
            <p:cNvPr id="18489" name="Group 57"/>
            <p:cNvGrpSpPr>
              <a:grpSpLocks/>
            </p:cNvGrpSpPr>
            <p:nvPr/>
          </p:nvGrpSpPr>
          <p:grpSpPr bwMode="auto">
            <a:xfrm>
              <a:off x="2589" y="9898"/>
              <a:ext cx="2541" cy="1598"/>
              <a:chOff x="2499" y="5895"/>
              <a:chExt cx="2540" cy="1599"/>
            </a:xfrm>
          </p:grpSpPr>
          <p:sp>
            <p:nvSpPr>
              <p:cNvPr id="18491" name="AutoShape 59"/>
              <p:cNvSpPr>
                <a:spLocks noChangeArrowheads="1"/>
              </p:cNvSpPr>
              <p:nvPr/>
            </p:nvSpPr>
            <p:spPr bwMode="auto">
              <a:xfrm>
                <a:off x="2499" y="5895"/>
                <a:ext cx="2540" cy="1599"/>
              </a:xfrm>
              <a:prstGeom prst="diamond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500"/>
              </a:p>
            </p:txBody>
          </p:sp>
          <p:sp>
            <p:nvSpPr>
              <p:cNvPr id="18490" name="Text Box 58"/>
              <p:cNvSpPr txBox="1">
                <a:spLocks noChangeArrowheads="1"/>
              </p:cNvSpPr>
              <p:nvPr/>
            </p:nvSpPr>
            <p:spPr bwMode="auto">
              <a:xfrm>
                <a:off x="2858" y="6059"/>
                <a:ext cx="1987" cy="127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61440" tIns="30720" rIns="61440" bIns="30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5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ea typeface="Times New Roman" pitchFamily="18" charset="0"/>
                  </a:rPr>
                  <a:t>L’objet a-t-il une masse &gt;500g ?</a:t>
                </a:r>
                <a:endParaRPr kumimoji="0" lang="fr-FR" sz="5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</p:grpSp>
        <p:grpSp>
          <p:nvGrpSpPr>
            <p:cNvPr id="18486" name="Group 54"/>
            <p:cNvGrpSpPr>
              <a:grpSpLocks/>
            </p:cNvGrpSpPr>
            <p:nvPr/>
          </p:nvGrpSpPr>
          <p:grpSpPr bwMode="auto">
            <a:xfrm>
              <a:off x="12473" y="11918"/>
              <a:ext cx="2541" cy="1599"/>
              <a:chOff x="2499" y="5895"/>
              <a:chExt cx="2540" cy="1599"/>
            </a:xfrm>
          </p:grpSpPr>
          <p:sp>
            <p:nvSpPr>
              <p:cNvPr id="18488" name="AutoShape 56"/>
              <p:cNvSpPr>
                <a:spLocks noChangeArrowheads="1"/>
              </p:cNvSpPr>
              <p:nvPr/>
            </p:nvSpPr>
            <p:spPr bwMode="auto">
              <a:xfrm>
                <a:off x="2499" y="5895"/>
                <a:ext cx="2540" cy="1599"/>
              </a:xfrm>
              <a:prstGeom prst="diamond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500"/>
              </a:p>
            </p:txBody>
          </p:sp>
          <p:sp>
            <p:nvSpPr>
              <p:cNvPr id="18487" name="Text Box 55"/>
              <p:cNvSpPr txBox="1">
                <a:spLocks noChangeArrowheads="1"/>
              </p:cNvSpPr>
              <p:nvPr/>
            </p:nvSpPr>
            <p:spPr bwMode="auto">
              <a:xfrm>
                <a:off x="2858" y="6059"/>
                <a:ext cx="1987" cy="127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61440" tIns="30720" rIns="61440" bIns="30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5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ea typeface="Times New Roman" pitchFamily="18" charset="0"/>
                  </a:rPr>
                  <a:t>La distance objet / détecteur est-elle &gt; 15mm ?</a:t>
                </a:r>
                <a:endParaRPr kumimoji="0" lang="fr-FR" sz="5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</p:grpSp>
        <p:grpSp>
          <p:nvGrpSpPr>
            <p:cNvPr id="18483" name="Group 51"/>
            <p:cNvGrpSpPr>
              <a:grpSpLocks/>
            </p:cNvGrpSpPr>
            <p:nvPr/>
          </p:nvGrpSpPr>
          <p:grpSpPr bwMode="auto">
            <a:xfrm>
              <a:off x="7961" y="9914"/>
              <a:ext cx="2541" cy="1599"/>
              <a:chOff x="2499" y="5895"/>
              <a:chExt cx="2540" cy="1599"/>
            </a:xfrm>
          </p:grpSpPr>
          <p:sp>
            <p:nvSpPr>
              <p:cNvPr id="18485" name="AutoShape 53"/>
              <p:cNvSpPr>
                <a:spLocks noChangeArrowheads="1"/>
              </p:cNvSpPr>
              <p:nvPr/>
            </p:nvSpPr>
            <p:spPr bwMode="auto">
              <a:xfrm>
                <a:off x="2499" y="5895"/>
                <a:ext cx="2540" cy="1599"/>
              </a:xfrm>
              <a:prstGeom prst="diamond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500"/>
              </a:p>
            </p:txBody>
          </p:sp>
          <p:sp>
            <p:nvSpPr>
              <p:cNvPr id="18484" name="Text Box 52"/>
              <p:cNvSpPr txBox="1">
                <a:spLocks noChangeArrowheads="1"/>
              </p:cNvSpPr>
              <p:nvPr/>
            </p:nvSpPr>
            <p:spPr bwMode="auto">
              <a:xfrm>
                <a:off x="2858" y="6059"/>
                <a:ext cx="1987" cy="127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61440" tIns="30720" rIns="61440" bIns="30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5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ea typeface="Times New Roman" pitchFamily="18" charset="0"/>
                  </a:rPr>
                  <a:t>L’objet est-il métallique ?</a:t>
                </a:r>
                <a:endParaRPr kumimoji="0" lang="fr-FR" sz="5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</p:grpSp>
        <p:grpSp>
          <p:nvGrpSpPr>
            <p:cNvPr id="18480" name="Group 48"/>
            <p:cNvGrpSpPr>
              <a:grpSpLocks/>
            </p:cNvGrpSpPr>
            <p:nvPr/>
          </p:nvGrpSpPr>
          <p:grpSpPr bwMode="auto">
            <a:xfrm>
              <a:off x="2431" y="11876"/>
              <a:ext cx="2840" cy="1789"/>
              <a:chOff x="2499" y="5895"/>
              <a:chExt cx="2540" cy="1599"/>
            </a:xfrm>
          </p:grpSpPr>
          <p:sp>
            <p:nvSpPr>
              <p:cNvPr id="18482" name="AutoShape 50"/>
              <p:cNvSpPr>
                <a:spLocks noChangeArrowheads="1"/>
              </p:cNvSpPr>
              <p:nvPr/>
            </p:nvSpPr>
            <p:spPr bwMode="auto">
              <a:xfrm>
                <a:off x="2499" y="5895"/>
                <a:ext cx="2540" cy="1599"/>
              </a:xfrm>
              <a:prstGeom prst="diamond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500"/>
              </a:p>
            </p:txBody>
          </p:sp>
          <p:sp>
            <p:nvSpPr>
              <p:cNvPr id="18481" name="Text Box 49"/>
              <p:cNvSpPr txBox="1">
                <a:spLocks noChangeArrowheads="1"/>
              </p:cNvSpPr>
              <p:nvPr/>
            </p:nvSpPr>
            <p:spPr bwMode="auto">
              <a:xfrm>
                <a:off x="2858" y="6059"/>
                <a:ext cx="1987" cy="127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68848" tIns="34424" rIns="68848" bIns="34424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5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ea typeface="Times New Roman" pitchFamily="18" charset="0"/>
                  </a:rPr>
                  <a:t>La vitesse de l’objet est-elle &lt; 1.5m/s ?</a:t>
                </a:r>
                <a:endParaRPr kumimoji="0" lang="fr-FR" sz="5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</p:grpSp>
        <p:grpSp>
          <p:nvGrpSpPr>
            <p:cNvPr id="18477" name="Group 45"/>
            <p:cNvGrpSpPr>
              <a:grpSpLocks/>
            </p:cNvGrpSpPr>
            <p:nvPr/>
          </p:nvGrpSpPr>
          <p:grpSpPr bwMode="auto">
            <a:xfrm>
              <a:off x="7820" y="11892"/>
              <a:ext cx="2842" cy="1789"/>
              <a:chOff x="2499" y="5895"/>
              <a:chExt cx="2540" cy="1599"/>
            </a:xfrm>
          </p:grpSpPr>
          <p:sp>
            <p:nvSpPr>
              <p:cNvPr id="18479" name="AutoShape 47"/>
              <p:cNvSpPr>
                <a:spLocks noChangeArrowheads="1"/>
              </p:cNvSpPr>
              <p:nvPr/>
            </p:nvSpPr>
            <p:spPr bwMode="auto">
              <a:xfrm>
                <a:off x="2499" y="5895"/>
                <a:ext cx="2540" cy="1599"/>
              </a:xfrm>
              <a:prstGeom prst="diamond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500"/>
              </a:p>
            </p:txBody>
          </p:sp>
          <p:sp>
            <p:nvSpPr>
              <p:cNvPr id="18478" name="Text Box 46"/>
              <p:cNvSpPr txBox="1">
                <a:spLocks noChangeArrowheads="1"/>
              </p:cNvSpPr>
              <p:nvPr/>
            </p:nvSpPr>
            <p:spPr bwMode="auto">
              <a:xfrm>
                <a:off x="2858" y="6059"/>
                <a:ext cx="1987" cy="127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68848" tIns="34424" rIns="68848" bIns="34424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5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ea typeface="Times New Roman" pitchFamily="18" charset="0"/>
                  </a:rPr>
                  <a:t>La distance objet / détecteur est-elle &lt;48mm ?</a:t>
                </a:r>
                <a:endParaRPr kumimoji="0" lang="fr-FR" sz="5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</p:grpSp>
        <p:grpSp>
          <p:nvGrpSpPr>
            <p:cNvPr id="18474" name="Group 42"/>
            <p:cNvGrpSpPr>
              <a:grpSpLocks/>
            </p:cNvGrpSpPr>
            <p:nvPr/>
          </p:nvGrpSpPr>
          <p:grpSpPr bwMode="auto">
            <a:xfrm>
              <a:off x="2407" y="14019"/>
              <a:ext cx="2844" cy="1789"/>
              <a:chOff x="2499" y="5895"/>
              <a:chExt cx="2540" cy="1599"/>
            </a:xfrm>
          </p:grpSpPr>
          <p:sp>
            <p:nvSpPr>
              <p:cNvPr id="18476" name="AutoShape 44"/>
              <p:cNvSpPr>
                <a:spLocks noChangeArrowheads="1"/>
              </p:cNvSpPr>
              <p:nvPr/>
            </p:nvSpPr>
            <p:spPr bwMode="auto">
              <a:xfrm>
                <a:off x="2499" y="5895"/>
                <a:ext cx="2540" cy="1599"/>
              </a:xfrm>
              <a:prstGeom prst="diamond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500"/>
              </a:p>
            </p:txBody>
          </p:sp>
          <p:sp>
            <p:nvSpPr>
              <p:cNvPr id="18475" name="Text Box 43"/>
              <p:cNvSpPr txBox="1">
                <a:spLocks noChangeArrowheads="1"/>
              </p:cNvSpPr>
              <p:nvPr/>
            </p:nvSpPr>
            <p:spPr bwMode="auto">
              <a:xfrm>
                <a:off x="2858" y="6059"/>
                <a:ext cx="1987" cy="127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68848" tIns="34424" rIns="68848" bIns="34424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5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ea typeface="Times New Roman" pitchFamily="18" charset="0"/>
                  </a:rPr>
                  <a:t>La fréquence de passage de l’objet est-elle &lt;1Hz ?</a:t>
                </a:r>
                <a:endParaRPr kumimoji="0" lang="fr-FR" sz="5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</p:grpSp>
        <p:sp>
          <p:nvSpPr>
            <p:cNvPr id="18473" name="Text Box 41"/>
            <p:cNvSpPr txBox="1">
              <a:spLocks noChangeArrowheads="1"/>
            </p:cNvSpPr>
            <p:nvPr/>
          </p:nvSpPr>
          <p:spPr bwMode="auto">
            <a:xfrm>
              <a:off x="2407" y="16253"/>
              <a:ext cx="2823" cy="1441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78236" tIns="39118" rIns="78236" bIns="39118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Interrupteur à contact</a:t>
              </a:r>
              <a:endParaRPr kumimoji="0" lang="fr-FR" sz="5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8472" name="Text Box 40"/>
            <p:cNvSpPr txBox="1">
              <a:spLocks noChangeArrowheads="1"/>
            </p:cNvSpPr>
            <p:nvPr/>
          </p:nvSpPr>
          <p:spPr bwMode="auto">
            <a:xfrm>
              <a:off x="15491" y="16128"/>
              <a:ext cx="2567" cy="156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78236" tIns="39118" rIns="78236" bIns="39118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Capacitif</a:t>
              </a:r>
              <a:endParaRPr kumimoji="0" lang="fr-FR" sz="5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8471" name="Text Box 39"/>
            <p:cNvSpPr txBox="1">
              <a:spLocks noChangeArrowheads="1"/>
            </p:cNvSpPr>
            <p:nvPr/>
          </p:nvSpPr>
          <p:spPr bwMode="auto">
            <a:xfrm>
              <a:off x="7291" y="16181"/>
              <a:ext cx="3831" cy="1513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78236" tIns="39118" rIns="78236" bIns="39118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inductif</a:t>
              </a:r>
              <a:endParaRPr kumimoji="0" lang="fr-FR" sz="5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8470" name="Text Box 38"/>
            <p:cNvSpPr txBox="1">
              <a:spLocks noChangeArrowheads="1"/>
            </p:cNvSpPr>
            <p:nvPr/>
          </p:nvSpPr>
          <p:spPr bwMode="auto">
            <a:xfrm>
              <a:off x="12201" y="16170"/>
              <a:ext cx="3126" cy="152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78236" tIns="39118" rIns="78236" bIns="39118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photoélectrique</a:t>
              </a:r>
              <a:endParaRPr kumimoji="0" lang="fr-FR" sz="5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8469" name="AutoShape 37"/>
            <p:cNvSpPr>
              <a:spLocks noChangeShapeType="1"/>
            </p:cNvSpPr>
            <p:nvPr/>
          </p:nvSpPr>
          <p:spPr bwMode="auto">
            <a:xfrm>
              <a:off x="3769" y="7494"/>
              <a:ext cx="46" cy="358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500"/>
            </a:p>
          </p:txBody>
        </p:sp>
        <p:sp>
          <p:nvSpPr>
            <p:cNvPr id="18468" name="AutoShape 36"/>
            <p:cNvSpPr>
              <a:spLocks noChangeShapeType="1"/>
            </p:cNvSpPr>
            <p:nvPr/>
          </p:nvSpPr>
          <p:spPr bwMode="auto">
            <a:xfrm>
              <a:off x="3815" y="9450"/>
              <a:ext cx="45" cy="448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500"/>
            </a:p>
          </p:txBody>
        </p:sp>
        <p:sp>
          <p:nvSpPr>
            <p:cNvPr id="18467" name="AutoShape 35"/>
            <p:cNvSpPr>
              <a:spLocks noChangeShapeType="1"/>
            </p:cNvSpPr>
            <p:nvPr/>
          </p:nvSpPr>
          <p:spPr bwMode="auto">
            <a:xfrm flipH="1">
              <a:off x="3851" y="11496"/>
              <a:ext cx="9" cy="38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500"/>
            </a:p>
          </p:txBody>
        </p:sp>
        <p:sp>
          <p:nvSpPr>
            <p:cNvPr id="18466" name="AutoShape 34"/>
            <p:cNvSpPr>
              <a:spLocks noChangeShapeType="1"/>
            </p:cNvSpPr>
            <p:nvPr/>
          </p:nvSpPr>
          <p:spPr bwMode="auto">
            <a:xfrm flipH="1">
              <a:off x="3829" y="13665"/>
              <a:ext cx="22" cy="354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500"/>
            </a:p>
          </p:txBody>
        </p:sp>
        <p:sp>
          <p:nvSpPr>
            <p:cNvPr id="18465" name="AutoShape 33"/>
            <p:cNvSpPr>
              <a:spLocks noChangeShapeType="1"/>
            </p:cNvSpPr>
            <p:nvPr/>
          </p:nvSpPr>
          <p:spPr bwMode="auto">
            <a:xfrm flipH="1">
              <a:off x="3819" y="15808"/>
              <a:ext cx="10" cy="445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500"/>
            </a:p>
          </p:txBody>
        </p:sp>
        <p:sp>
          <p:nvSpPr>
            <p:cNvPr id="18464" name="AutoShape 32"/>
            <p:cNvSpPr>
              <a:spLocks noChangeShapeType="1"/>
            </p:cNvSpPr>
            <p:nvPr/>
          </p:nvSpPr>
          <p:spPr bwMode="auto">
            <a:xfrm>
              <a:off x="9232" y="11513"/>
              <a:ext cx="9" cy="379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500"/>
            </a:p>
          </p:txBody>
        </p:sp>
        <p:sp>
          <p:nvSpPr>
            <p:cNvPr id="18463" name="AutoShape 31"/>
            <p:cNvSpPr>
              <a:spLocks noChangeShapeType="1"/>
            </p:cNvSpPr>
            <p:nvPr/>
          </p:nvSpPr>
          <p:spPr bwMode="auto">
            <a:xfrm flipH="1">
              <a:off x="9231" y="13681"/>
              <a:ext cx="10" cy="389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500"/>
            </a:p>
          </p:txBody>
        </p:sp>
        <p:sp>
          <p:nvSpPr>
            <p:cNvPr id="18462" name="AutoShape 30"/>
            <p:cNvSpPr>
              <a:spLocks noChangeShapeType="1"/>
            </p:cNvSpPr>
            <p:nvPr/>
          </p:nvSpPr>
          <p:spPr bwMode="auto">
            <a:xfrm flipH="1">
              <a:off x="9207" y="15668"/>
              <a:ext cx="24" cy="513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500"/>
            </a:p>
          </p:txBody>
        </p:sp>
        <p:sp>
          <p:nvSpPr>
            <p:cNvPr id="18461" name="AutoShape 29"/>
            <p:cNvSpPr>
              <a:spLocks noChangeShapeType="1"/>
            </p:cNvSpPr>
            <p:nvPr/>
          </p:nvSpPr>
          <p:spPr bwMode="auto">
            <a:xfrm>
              <a:off x="13744" y="13517"/>
              <a:ext cx="20" cy="2653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500"/>
            </a:p>
          </p:txBody>
        </p:sp>
        <p:sp>
          <p:nvSpPr>
            <p:cNvPr id="18460" name="AutoShape 28"/>
            <p:cNvSpPr>
              <a:spLocks noChangeShapeType="1"/>
            </p:cNvSpPr>
            <p:nvPr/>
          </p:nvSpPr>
          <p:spPr bwMode="auto">
            <a:xfrm>
              <a:off x="5084" y="8651"/>
              <a:ext cx="4148" cy="1263"/>
            </a:xfrm>
            <a:prstGeom prst="bentConnector2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500"/>
            </a:p>
          </p:txBody>
        </p:sp>
        <p:sp>
          <p:nvSpPr>
            <p:cNvPr id="18459" name="AutoShape 27"/>
            <p:cNvSpPr>
              <a:spLocks noChangeShapeType="1"/>
            </p:cNvSpPr>
            <p:nvPr/>
          </p:nvSpPr>
          <p:spPr bwMode="auto">
            <a:xfrm flipV="1">
              <a:off x="5130" y="8654"/>
              <a:ext cx="1481" cy="2043"/>
            </a:xfrm>
            <a:prstGeom prst="bentConnector2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500"/>
            </a:p>
          </p:txBody>
        </p:sp>
        <p:sp>
          <p:nvSpPr>
            <p:cNvPr id="18458" name="AutoShape 26"/>
            <p:cNvSpPr>
              <a:spLocks noChangeShapeType="1"/>
            </p:cNvSpPr>
            <p:nvPr/>
          </p:nvSpPr>
          <p:spPr bwMode="auto">
            <a:xfrm flipV="1">
              <a:off x="5271" y="8654"/>
              <a:ext cx="1340" cy="4116"/>
            </a:xfrm>
            <a:prstGeom prst="bentConnector2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500"/>
            </a:p>
          </p:txBody>
        </p:sp>
        <p:sp>
          <p:nvSpPr>
            <p:cNvPr id="18457" name="AutoShape 25"/>
            <p:cNvSpPr>
              <a:spLocks noChangeShapeType="1"/>
            </p:cNvSpPr>
            <p:nvPr/>
          </p:nvSpPr>
          <p:spPr bwMode="auto">
            <a:xfrm flipV="1">
              <a:off x="5180" y="8654"/>
              <a:ext cx="1427" cy="6285"/>
            </a:xfrm>
            <a:prstGeom prst="bentConnector2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500"/>
            </a:p>
          </p:txBody>
        </p:sp>
        <p:sp>
          <p:nvSpPr>
            <p:cNvPr id="18456" name="AutoShape 24"/>
            <p:cNvSpPr>
              <a:spLocks noChangeShapeType="1"/>
            </p:cNvSpPr>
            <p:nvPr/>
          </p:nvSpPr>
          <p:spPr bwMode="auto">
            <a:xfrm>
              <a:off x="10502" y="10714"/>
              <a:ext cx="3242" cy="1204"/>
            </a:xfrm>
            <a:prstGeom prst="bentConnector2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500"/>
            </a:p>
          </p:txBody>
        </p:sp>
        <p:sp>
          <p:nvSpPr>
            <p:cNvPr id="18455" name="AutoShape 23"/>
            <p:cNvSpPr>
              <a:spLocks noChangeShapeType="1"/>
            </p:cNvSpPr>
            <p:nvPr/>
          </p:nvSpPr>
          <p:spPr bwMode="auto">
            <a:xfrm>
              <a:off x="10500" y="14869"/>
              <a:ext cx="3267" cy="12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500"/>
            </a:p>
          </p:txBody>
        </p:sp>
        <p:sp>
          <p:nvSpPr>
            <p:cNvPr id="18454" name="AutoShape 22"/>
            <p:cNvSpPr>
              <a:spLocks noChangeShapeType="1"/>
            </p:cNvSpPr>
            <p:nvPr/>
          </p:nvSpPr>
          <p:spPr bwMode="auto">
            <a:xfrm>
              <a:off x="10662" y="12787"/>
              <a:ext cx="1265" cy="2084"/>
            </a:xfrm>
            <a:prstGeom prst="bentConnector2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500"/>
            </a:p>
          </p:txBody>
        </p:sp>
        <p:sp>
          <p:nvSpPr>
            <p:cNvPr id="18453" name="AutoShape 21"/>
            <p:cNvSpPr>
              <a:spLocks noChangeShapeType="1"/>
            </p:cNvSpPr>
            <p:nvPr/>
          </p:nvSpPr>
          <p:spPr bwMode="auto">
            <a:xfrm>
              <a:off x="15014" y="12718"/>
              <a:ext cx="1762" cy="11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500"/>
            </a:p>
          </p:txBody>
        </p:sp>
        <p:sp>
          <p:nvSpPr>
            <p:cNvPr id="18452" name="AutoShape 20"/>
            <p:cNvSpPr>
              <a:spLocks noChangeShapeType="1"/>
            </p:cNvSpPr>
            <p:nvPr/>
          </p:nvSpPr>
          <p:spPr bwMode="auto">
            <a:xfrm>
              <a:off x="5039" y="6695"/>
              <a:ext cx="11735" cy="9433"/>
            </a:xfrm>
            <a:prstGeom prst="bentConnector2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500"/>
            </a:p>
          </p:txBody>
        </p:sp>
        <p:sp>
          <p:nvSpPr>
            <p:cNvPr id="18451" name="AutoShape 19"/>
            <p:cNvSpPr>
              <a:spLocks noChangeShapeType="1"/>
            </p:cNvSpPr>
            <p:nvPr/>
          </p:nvSpPr>
          <p:spPr bwMode="auto">
            <a:xfrm>
              <a:off x="3747" y="5536"/>
              <a:ext cx="22" cy="36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500"/>
            </a:p>
          </p:txBody>
        </p:sp>
        <p:sp>
          <p:nvSpPr>
            <p:cNvPr id="18450" name="Text Box 18"/>
            <p:cNvSpPr txBox="1">
              <a:spLocks noChangeArrowheads="1"/>
            </p:cNvSpPr>
            <p:nvPr/>
          </p:nvSpPr>
          <p:spPr bwMode="auto">
            <a:xfrm>
              <a:off x="5230" y="8295"/>
              <a:ext cx="1083" cy="450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non</a:t>
              </a:r>
              <a:endParaRPr kumimoji="0" lang="fr-FR" sz="5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8449" name="Text Box 17"/>
            <p:cNvSpPr txBox="1">
              <a:spLocks noChangeArrowheads="1"/>
            </p:cNvSpPr>
            <p:nvPr/>
          </p:nvSpPr>
          <p:spPr bwMode="auto">
            <a:xfrm>
              <a:off x="13928" y="13523"/>
              <a:ext cx="988" cy="416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oui</a:t>
              </a:r>
              <a:endParaRPr kumimoji="0" lang="fr-FR" sz="5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8448" name="Text Box 16"/>
            <p:cNvSpPr txBox="1">
              <a:spLocks noChangeArrowheads="1"/>
            </p:cNvSpPr>
            <p:nvPr/>
          </p:nvSpPr>
          <p:spPr bwMode="auto">
            <a:xfrm>
              <a:off x="9408" y="15637"/>
              <a:ext cx="989" cy="416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oui</a:t>
              </a:r>
              <a:endParaRPr kumimoji="0" lang="fr-FR" sz="5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8447" name="Text Box 15"/>
            <p:cNvSpPr txBox="1">
              <a:spLocks noChangeArrowheads="1"/>
            </p:cNvSpPr>
            <p:nvPr/>
          </p:nvSpPr>
          <p:spPr bwMode="auto">
            <a:xfrm>
              <a:off x="9431" y="13673"/>
              <a:ext cx="989" cy="416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oui</a:t>
              </a:r>
              <a:endParaRPr kumimoji="0" lang="fr-FR" sz="5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8446" name="Text Box 14"/>
            <p:cNvSpPr txBox="1">
              <a:spLocks noChangeArrowheads="1"/>
            </p:cNvSpPr>
            <p:nvPr/>
          </p:nvSpPr>
          <p:spPr bwMode="auto">
            <a:xfrm>
              <a:off x="9431" y="11458"/>
              <a:ext cx="989" cy="416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oui</a:t>
              </a:r>
              <a:endParaRPr kumimoji="0" lang="fr-FR" sz="5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8445" name="Text Box 13"/>
            <p:cNvSpPr txBox="1">
              <a:spLocks noChangeArrowheads="1"/>
            </p:cNvSpPr>
            <p:nvPr/>
          </p:nvSpPr>
          <p:spPr bwMode="auto">
            <a:xfrm>
              <a:off x="3994" y="9444"/>
              <a:ext cx="988" cy="416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oui</a:t>
              </a:r>
              <a:endParaRPr kumimoji="0" lang="fr-FR" sz="5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8444" name="Text Box 12"/>
            <p:cNvSpPr txBox="1">
              <a:spLocks noChangeArrowheads="1"/>
            </p:cNvSpPr>
            <p:nvPr/>
          </p:nvSpPr>
          <p:spPr bwMode="auto">
            <a:xfrm>
              <a:off x="4041" y="11442"/>
              <a:ext cx="988" cy="416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oui</a:t>
              </a:r>
              <a:endParaRPr kumimoji="0" lang="fr-FR" sz="5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8443" name="Text Box 11"/>
            <p:cNvSpPr txBox="1">
              <a:spLocks noChangeArrowheads="1"/>
            </p:cNvSpPr>
            <p:nvPr/>
          </p:nvSpPr>
          <p:spPr bwMode="auto">
            <a:xfrm>
              <a:off x="3994" y="13589"/>
              <a:ext cx="988" cy="416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oui</a:t>
              </a:r>
              <a:endParaRPr kumimoji="0" lang="fr-FR" sz="5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8442" name="Text Box 10"/>
            <p:cNvSpPr txBox="1">
              <a:spLocks noChangeArrowheads="1"/>
            </p:cNvSpPr>
            <p:nvPr/>
          </p:nvSpPr>
          <p:spPr bwMode="auto">
            <a:xfrm>
              <a:off x="4041" y="15770"/>
              <a:ext cx="988" cy="416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oui</a:t>
              </a:r>
              <a:endParaRPr kumimoji="0" lang="fr-FR" sz="5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8441" name="Text Box 9"/>
            <p:cNvSpPr txBox="1">
              <a:spLocks noChangeArrowheads="1"/>
            </p:cNvSpPr>
            <p:nvPr/>
          </p:nvSpPr>
          <p:spPr bwMode="auto">
            <a:xfrm>
              <a:off x="5277" y="10343"/>
              <a:ext cx="1083" cy="449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non</a:t>
              </a:r>
              <a:endParaRPr kumimoji="0" lang="fr-FR" sz="5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8440" name="Text Box 8"/>
            <p:cNvSpPr txBox="1">
              <a:spLocks noChangeArrowheads="1"/>
            </p:cNvSpPr>
            <p:nvPr/>
          </p:nvSpPr>
          <p:spPr bwMode="auto">
            <a:xfrm>
              <a:off x="5395" y="12457"/>
              <a:ext cx="1083" cy="450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non</a:t>
              </a:r>
              <a:endParaRPr kumimoji="0" lang="fr-FR" sz="5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8439" name="Text Box 7"/>
            <p:cNvSpPr txBox="1">
              <a:spLocks noChangeArrowheads="1"/>
            </p:cNvSpPr>
            <p:nvPr/>
          </p:nvSpPr>
          <p:spPr bwMode="auto">
            <a:xfrm>
              <a:off x="5395" y="14538"/>
              <a:ext cx="1083" cy="450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non</a:t>
              </a:r>
              <a:endParaRPr kumimoji="0" lang="fr-FR" sz="5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8438" name="Text Box 6"/>
            <p:cNvSpPr txBox="1">
              <a:spLocks noChangeArrowheads="1"/>
            </p:cNvSpPr>
            <p:nvPr/>
          </p:nvSpPr>
          <p:spPr bwMode="auto">
            <a:xfrm>
              <a:off x="10621" y="14472"/>
              <a:ext cx="1083" cy="449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non</a:t>
              </a:r>
              <a:endParaRPr kumimoji="0" lang="fr-FR" sz="5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8437" name="Text Box 5"/>
            <p:cNvSpPr txBox="1">
              <a:spLocks noChangeArrowheads="1"/>
            </p:cNvSpPr>
            <p:nvPr/>
          </p:nvSpPr>
          <p:spPr bwMode="auto">
            <a:xfrm>
              <a:off x="10739" y="12424"/>
              <a:ext cx="1082" cy="449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non</a:t>
              </a:r>
              <a:endParaRPr kumimoji="0" lang="fr-FR" sz="5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8436" name="Text Box 4"/>
            <p:cNvSpPr txBox="1">
              <a:spLocks noChangeArrowheads="1"/>
            </p:cNvSpPr>
            <p:nvPr/>
          </p:nvSpPr>
          <p:spPr bwMode="auto">
            <a:xfrm>
              <a:off x="10621" y="10393"/>
              <a:ext cx="1083" cy="449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non</a:t>
              </a:r>
              <a:endParaRPr kumimoji="0" lang="fr-FR" sz="5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8435" name="Text Box 3"/>
            <p:cNvSpPr txBox="1">
              <a:spLocks noChangeArrowheads="1"/>
            </p:cNvSpPr>
            <p:nvPr/>
          </p:nvSpPr>
          <p:spPr bwMode="auto">
            <a:xfrm>
              <a:off x="15188" y="12391"/>
              <a:ext cx="1083" cy="449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non</a:t>
              </a:r>
              <a:endParaRPr kumimoji="0" lang="fr-FR" sz="5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8434" name="Text Box 2"/>
            <p:cNvSpPr txBox="1">
              <a:spLocks noChangeArrowheads="1"/>
            </p:cNvSpPr>
            <p:nvPr/>
          </p:nvSpPr>
          <p:spPr bwMode="auto">
            <a:xfrm>
              <a:off x="5230" y="6364"/>
              <a:ext cx="1083" cy="449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non</a:t>
              </a:r>
              <a:endParaRPr kumimoji="0" lang="fr-FR" sz="5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Fonction d’un capteur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87624" y="2204864"/>
            <a:ext cx="6552728" cy="38152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Un capteur est un élément qui convertit une grandeur physique en un signal exploitable par la partie commande</a:t>
            </a:r>
          </a:p>
          <a:p>
            <a:endParaRPr lang="fr-FR" dirty="0" smtClean="0"/>
          </a:p>
          <a:p>
            <a:r>
              <a:rPr lang="fr-FR" dirty="0" smtClean="0"/>
              <a:t>Exemples de grandeurs physiques qu’un capteur peut détecter: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Nature des signaux de sortie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 dirty="0"/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2" cstate="print"/>
          <a:srcRect t="41953" r="4399" b="31469"/>
          <a:stretch>
            <a:fillRect/>
          </a:stretch>
        </p:blipFill>
        <p:spPr bwMode="auto">
          <a:xfrm>
            <a:off x="179512" y="3573016"/>
            <a:ext cx="8928992" cy="18617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Exemples de capteurs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2" cstate="print"/>
          <a:srcRect t="37031" r="6250" b="14735"/>
          <a:stretch>
            <a:fillRect/>
          </a:stretch>
        </p:blipFill>
        <p:spPr bwMode="auto">
          <a:xfrm>
            <a:off x="107504" y="2708920"/>
            <a:ext cx="8957388" cy="34563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Détecteur de position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22530" name="Picture 2" descr="http://img.directindustry.fr/images_di/photo-g/interrupteur-de-position-antideflagrant-27207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59632" y="1484784"/>
            <a:ext cx="6134100" cy="45339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Détecteur de proximité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Inductif et capacitif</a:t>
            </a:r>
            <a:endParaRPr lang="fr-FR" dirty="0"/>
          </a:p>
        </p:txBody>
      </p:sp>
      <p:pic>
        <p:nvPicPr>
          <p:cNvPr id="21505" name="Picture 1" descr="G:\1_EE SI\3_les capteurs\Cours\html capteurs\inductif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67063" y="2638425"/>
            <a:ext cx="2809875" cy="15811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Détecteur photoélectrique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20481" name="Picture 1" descr="G:\1_EE SI\3_les capteurs\Cours\html capteurs\photobarrage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19375" y="2771775"/>
            <a:ext cx="3905250" cy="1314450"/>
          </a:xfrm>
          <a:prstGeom prst="rect">
            <a:avLst/>
          </a:prstGeom>
          <a:noFill/>
        </p:spPr>
      </p:pic>
      <p:pic>
        <p:nvPicPr>
          <p:cNvPr id="20482" name="Picture 2" descr="G:\1_EE SI\3_les capteurs\Cours\html capteurs\photoproxi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9552" y="4437112"/>
            <a:ext cx="3905250" cy="1314450"/>
          </a:xfrm>
          <a:prstGeom prst="rect">
            <a:avLst/>
          </a:prstGeom>
          <a:noFill/>
        </p:spPr>
      </p:pic>
      <p:pic>
        <p:nvPicPr>
          <p:cNvPr id="20483" name="Picture 3" descr="G:\1_EE SI\3_les capteurs\Cours\html capteurs\photoreflex.gif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932040" y="4581128"/>
            <a:ext cx="3905250" cy="13144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Interrupteur à lame souple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19457" name="Picture 1" descr="G:\1_EE SI\3_les capteurs\Cours\html capteurs\ilsverin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3608" y="2708920"/>
            <a:ext cx="7294655" cy="264259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</TotalTime>
  <Words>140</Words>
  <Application>Microsoft Office PowerPoint</Application>
  <PresentationFormat>Affichage à l'écran (4:3)</PresentationFormat>
  <Paragraphs>43</Paragraphs>
  <Slides>10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10</vt:i4>
      </vt:variant>
    </vt:vector>
  </HeadingPairs>
  <TitlesOfParts>
    <vt:vector size="11" baseType="lpstr">
      <vt:lpstr>Thème Office</vt:lpstr>
      <vt:lpstr>Les capteurs</vt:lpstr>
      <vt:lpstr>Fonction d’un capteur</vt:lpstr>
      <vt:lpstr>Diapositive 3</vt:lpstr>
      <vt:lpstr>Nature des signaux de sortie</vt:lpstr>
      <vt:lpstr>Exemples de capteurs</vt:lpstr>
      <vt:lpstr>Détecteur de position</vt:lpstr>
      <vt:lpstr>Détecteur de proximité</vt:lpstr>
      <vt:lpstr>Détecteur photoélectrique</vt:lpstr>
      <vt:lpstr>Interrupteur à lame souple</vt:lpstr>
      <vt:lpstr>Diapositive 10</vt:lpstr>
    </vt:vector>
  </TitlesOfParts>
  <Company>Education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 capteurs</dc:title>
  <dc:creator>Administrateur</dc:creator>
  <cp:lastModifiedBy>Administrateur</cp:lastModifiedBy>
  <cp:revision>8</cp:revision>
  <dcterms:created xsi:type="dcterms:W3CDTF">2011-10-21T14:13:00Z</dcterms:created>
  <dcterms:modified xsi:type="dcterms:W3CDTF">2011-10-21T14:33:11Z</dcterms:modified>
</cp:coreProperties>
</file>